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4"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08C7D0-906D-476B-8575-0D772AAB1569}"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D3419-5D4A-4274-B0CA-887520CA4F64}" type="slidenum">
              <a:rPr lang="en-US" smtClean="0"/>
              <a:t>‹#›</a:t>
            </a:fld>
            <a:endParaRPr lang="en-US"/>
          </a:p>
        </p:txBody>
      </p:sp>
    </p:spTree>
    <p:extLst>
      <p:ext uri="{BB962C8B-B14F-4D97-AF65-F5344CB8AC3E}">
        <p14:creationId xmlns:p14="http://schemas.microsoft.com/office/powerpoint/2010/main" val="200897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8C7D0-906D-476B-8575-0D772AAB1569}"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D3419-5D4A-4274-B0CA-887520CA4F64}" type="slidenum">
              <a:rPr lang="en-US" smtClean="0"/>
              <a:t>‹#›</a:t>
            </a:fld>
            <a:endParaRPr lang="en-US"/>
          </a:p>
        </p:txBody>
      </p:sp>
    </p:spTree>
    <p:extLst>
      <p:ext uri="{BB962C8B-B14F-4D97-AF65-F5344CB8AC3E}">
        <p14:creationId xmlns:p14="http://schemas.microsoft.com/office/powerpoint/2010/main" val="2088732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8C7D0-906D-476B-8575-0D772AAB1569}"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D3419-5D4A-4274-B0CA-887520CA4F64}" type="slidenum">
              <a:rPr lang="en-US" smtClean="0"/>
              <a:t>‹#›</a:t>
            </a:fld>
            <a:endParaRPr lang="en-US"/>
          </a:p>
        </p:txBody>
      </p:sp>
    </p:spTree>
    <p:extLst>
      <p:ext uri="{BB962C8B-B14F-4D97-AF65-F5344CB8AC3E}">
        <p14:creationId xmlns:p14="http://schemas.microsoft.com/office/powerpoint/2010/main" val="137059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8C7D0-906D-476B-8575-0D772AAB1569}"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D3419-5D4A-4274-B0CA-887520CA4F64}" type="slidenum">
              <a:rPr lang="en-US" smtClean="0"/>
              <a:t>‹#›</a:t>
            </a:fld>
            <a:endParaRPr lang="en-US"/>
          </a:p>
        </p:txBody>
      </p:sp>
    </p:spTree>
    <p:extLst>
      <p:ext uri="{BB962C8B-B14F-4D97-AF65-F5344CB8AC3E}">
        <p14:creationId xmlns:p14="http://schemas.microsoft.com/office/powerpoint/2010/main" val="346078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08C7D0-906D-476B-8575-0D772AAB1569}" type="datetimeFigureOut">
              <a:rPr lang="en-US" smtClean="0"/>
              <a:t>3/2/2012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D3419-5D4A-4274-B0CA-887520CA4F64}" type="slidenum">
              <a:rPr lang="en-US" smtClean="0"/>
              <a:t>‹#›</a:t>
            </a:fld>
            <a:endParaRPr lang="en-US"/>
          </a:p>
        </p:txBody>
      </p:sp>
    </p:spTree>
    <p:extLst>
      <p:ext uri="{BB962C8B-B14F-4D97-AF65-F5344CB8AC3E}">
        <p14:creationId xmlns:p14="http://schemas.microsoft.com/office/powerpoint/2010/main" val="123678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08C7D0-906D-476B-8575-0D772AAB1569}" type="datetimeFigureOut">
              <a:rPr lang="en-US" smtClean="0"/>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D3419-5D4A-4274-B0CA-887520CA4F64}" type="slidenum">
              <a:rPr lang="en-US" smtClean="0"/>
              <a:t>‹#›</a:t>
            </a:fld>
            <a:endParaRPr lang="en-US"/>
          </a:p>
        </p:txBody>
      </p:sp>
    </p:spTree>
    <p:extLst>
      <p:ext uri="{BB962C8B-B14F-4D97-AF65-F5344CB8AC3E}">
        <p14:creationId xmlns:p14="http://schemas.microsoft.com/office/powerpoint/2010/main" val="478706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08C7D0-906D-476B-8575-0D772AAB1569}" type="datetimeFigureOut">
              <a:rPr lang="en-US" smtClean="0"/>
              <a:t>3/2/2012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9D3419-5D4A-4274-B0CA-887520CA4F64}" type="slidenum">
              <a:rPr lang="en-US" smtClean="0"/>
              <a:t>‹#›</a:t>
            </a:fld>
            <a:endParaRPr lang="en-US"/>
          </a:p>
        </p:txBody>
      </p:sp>
    </p:spTree>
    <p:extLst>
      <p:ext uri="{BB962C8B-B14F-4D97-AF65-F5344CB8AC3E}">
        <p14:creationId xmlns:p14="http://schemas.microsoft.com/office/powerpoint/2010/main" val="3000544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08C7D0-906D-476B-8575-0D772AAB1569}" type="datetimeFigureOut">
              <a:rPr lang="en-US" smtClean="0"/>
              <a:t>3/2/2012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9D3419-5D4A-4274-B0CA-887520CA4F64}" type="slidenum">
              <a:rPr lang="en-US" smtClean="0"/>
              <a:t>‹#›</a:t>
            </a:fld>
            <a:endParaRPr lang="en-US"/>
          </a:p>
        </p:txBody>
      </p:sp>
    </p:spTree>
    <p:extLst>
      <p:ext uri="{BB962C8B-B14F-4D97-AF65-F5344CB8AC3E}">
        <p14:creationId xmlns:p14="http://schemas.microsoft.com/office/powerpoint/2010/main" val="128479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8C7D0-906D-476B-8575-0D772AAB1569}" type="datetimeFigureOut">
              <a:rPr lang="en-US" smtClean="0"/>
              <a:t>3/2/2012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9D3419-5D4A-4274-B0CA-887520CA4F64}" type="slidenum">
              <a:rPr lang="en-US" smtClean="0"/>
              <a:t>‹#›</a:t>
            </a:fld>
            <a:endParaRPr lang="en-US"/>
          </a:p>
        </p:txBody>
      </p:sp>
    </p:spTree>
    <p:extLst>
      <p:ext uri="{BB962C8B-B14F-4D97-AF65-F5344CB8AC3E}">
        <p14:creationId xmlns:p14="http://schemas.microsoft.com/office/powerpoint/2010/main" val="133311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8C7D0-906D-476B-8575-0D772AAB1569}" type="datetimeFigureOut">
              <a:rPr lang="en-US" smtClean="0"/>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D3419-5D4A-4274-B0CA-887520CA4F64}" type="slidenum">
              <a:rPr lang="en-US" smtClean="0"/>
              <a:t>‹#›</a:t>
            </a:fld>
            <a:endParaRPr lang="en-US"/>
          </a:p>
        </p:txBody>
      </p:sp>
    </p:spTree>
    <p:extLst>
      <p:ext uri="{BB962C8B-B14F-4D97-AF65-F5344CB8AC3E}">
        <p14:creationId xmlns:p14="http://schemas.microsoft.com/office/powerpoint/2010/main" val="3092071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8C7D0-906D-476B-8575-0D772AAB1569}" type="datetimeFigureOut">
              <a:rPr lang="en-US" smtClean="0"/>
              <a:t>3/2/2012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D3419-5D4A-4274-B0CA-887520CA4F64}" type="slidenum">
              <a:rPr lang="en-US" smtClean="0"/>
              <a:t>‹#›</a:t>
            </a:fld>
            <a:endParaRPr lang="en-US"/>
          </a:p>
        </p:txBody>
      </p:sp>
    </p:spTree>
    <p:extLst>
      <p:ext uri="{BB962C8B-B14F-4D97-AF65-F5344CB8AC3E}">
        <p14:creationId xmlns:p14="http://schemas.microsoft.com/office/powerpoint/2010/main" val="3768618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8C7D0-906D-476B-8575-0D772AAB1569}" type="datetimeFigureOut">
              <a:rPr lang="en-US" smtClean="0"/>
              <a:t>3/2/2012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D3419-5D4A-4274-B0CA-887520CA4F64}" type="slidenum">
              <a:rPr lang="en-US" smtClean="0"/>
              <a:t>‹#›</a:t>
            </a:fld>
            <a:endParaRPr lang="en-US"/>
          </a:p>
        </p:txBody>
      </p:sp>
    </p:spTree>
    <p:extLst>
      <p:ext uri="{BB962C8B-B14F-4D97-AF65-F5344CB8AC3E}">
        <p14:creationId xmlns:p14="http://schemas.microsoft.com/office/powerpoint/2010/main" val="1183346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onsole.aws.amazon.com/console/ho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Cloud_comput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oogle.com/images?q=tbn:ANd9GcQRWEaIW_jaTandvKggjiLgHnK4hPXO6aPmbdo9g2rSSobonSYDZ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81000"/>
            <a:ext cx="4191000" cy="358736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US" dirty="0" smtClean="0"/>
              <a:t>Cloud Computing is a Nebulous Subject</a:t>
            </a:r>
            <a:endParaRPr lang="en-US" dirty="0"/>
          </a:p>
        </p:txBody>
      </p:sp>
      <p:sp>
        <p:nvSpPr>
          <p:cNvPr id="3" name="Subtitle 2"/>
          <p:cNvSpPr>
            <a:spLocks noGrp="1"/>
          </p:cNvSpPr>
          <p:nvPr>
            <p:ph type="subTitle" idx="1"/>
          </p:nvPr>
        </p:nvSpPr>
        <p:spPr>
          <a:xfrm>
            <a:off x="1371600" y="4191000"/>
            <a:ext cx="6400800" cy="1752600"/>
          </a:xfrm>
        </p:spPr>
        <p:txBody>
          <a:bodyPr>
            <a:normAutofit/>
          </a:bodyPr>
          <a:lstStyle/>
          <a:p>
            <a:r>
              <a:rPr lang="en-US" sz="2400" dirty="0" smtClean="0"/>
              <a:t>Or how I learned to love VDF on Amazon</a:t>
            </a:r>
            <a:endParaRPr lang="en-US" sz="2400" dirty="0"/>
          </a:p>
        </p:txBody>
      </p:sp>
    </p:spTree>
    <p:extLst>
      <p:ext uri="{BB962C8B-B14F-4D97-AF65-F5344CB8AC3E}">
        <p14:creationId xmlns:p14="http://schemas.microsoft.com/office/powerpoint/2010/main" val="996884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VPC at Tracker	</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685800"/>
            <a:ext cx="7448854" cy="5291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6566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see what it looks like</a:t>
            </a:r>
            <a:endParaRPr lang="en-US" dirty="0"/>
          </a:p>
        </p:txBody>
      </p:sp>
      <p:sp>
        <p:nvSpPr>
          <p:cNvPr id="3" name="Content Placeholder 2"/>
          <p:cNvSpPr>
            <a:spLocks noGrp="1"/>
          </p:cNvSpPr>
          <p:nvPr>
            <p:ph idx="1"/>
          </p:nvPr>
        </p:nvSpPr>
        <p:spPr/>
        <p:txBody>
          <a:bodyPr/>
          <a:lstStyle/>
          <a:p>
            <a:r>
              <a:rPr lang="en-US" dirty="0" smtClean="0"/>
              <a:t>Now we will login and see what it looks like…</a:t>
            </a:r>
          </a:p>
          <a:p>
            <a:r>
              <a:rPr lang="en-US" dirty="0" smtClean="0">
                <a:hlinkClick r:id="rId2"/>
              </a:rPr>
              <a:t>Amazon Console Management </a:t>
            </a:r>
            <a:endParaRPr lang="en-US" dirty="0"/>
          </a:p>
        </p:txBody>
      </p:sp>
    </p:spTree>
    <p:extLst>
      <p:ext uri="{BB962C8B-B14F-4D97-AF65-F5344CB8AC3E}">
        <p14:creationId xmlns:p14="http://schemas.microsoft.com/office/powerpoint/2010/main" val="2927729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Cloud Computing</a:t>
            </a:r>
            <a:endParaRPr lang="en-US" dirty="0"/>
          </a:p>
        </p:txBody>
      </p:sp>
      <p:pic>
        <p:nvPicPr>
          <p:cNvPr id="2050" name="Picture 2" descr="File:Cloud computing.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138669"/>
            <a:ext cx="6305550" cy="570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406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WikiPedia</a:t>
            </a:r>
            <a:endParaRPr lang="en-US" dirty="0"/>
          </a:p>
        </p:txBody>
      </p:sp>
      <p:sp>
        <p:nvSpPr>
          <p:cNvPr id="3" name="Content Placeholder 2"/>
          <p:cNvSpPr>
            <a:spLocks noGrp="1"/>
          </p:cNvSpPr>
          <p:nvPr>
            <p:ph idx="1"/>
          </p:nvPr>
        </p:nvSpPr>
        <p:spPr/>
        <p:txBody>
          <a:bodyPr>
            <a:normAutofit fontScale="55000" lnSpcReduction="20000"/>
          </a:bodyPr>
          <a:lstStyle/>
          <a:p>
            <a:r>
              <a:rPr lang="en-US" dirty="0"/>
              <a:t>Computing clouds provide computation, software, data access, and storage resources without requiring cloud users to know the location and other details of the computing infrastructure. Within limits, cloud users can consume any amount of these resources without having first to acquire servers or other computing equipment. A parallel to this concept can be drawn with the electricity grid, wherein end-users consume power without needing to understand the component devices or infrastructure required to provide the service.</a:t>
            </a:r>
          </a:p>
          <a:p>
            <a:r>
              <a:rPr lang="en-US" dirty="0"/>
              <a:t>End users access cloud based applications through a web browser or a light weight desktop or mobile </a:t>
            </a:r>
            <a:r>
              <a:rPr lang="en-US" dirty="0" smtClean="0"/>
              <a:t>app while </a:t>
            </a:r>
            <a:r>
              <a:rPr lang="en-US" dirty="0"/>
              <a:t>the business software and data are stored on servers at a remote location. Cloud application providers strive to give the same or better service and performance as if the software programs were installed locally on end-user computers. In some cases, legacy applications (line of business applications that until now have been prevalent in thin client Windows computing) are delivered via a screen-sharing technology, while the computing resources are consolidated at a remote data </a:t>
            </a:r>
            <a:r>
              <a:rPr lang="en-US" dirty="0" err="1"/>
              <a:t>centre</a:t>
            </a:r>
            <a:r>
              <a:rPr lang="en-US" dirty="0"/>
              <a:t> location; in other cases, entire business applications have been coded using web-based technologies such as AJAX.</a:t>
            </a:r>
          </a:p>
          <a:p>
            <a:r>
              <a:rPr lang="en-US" dirty="0" smtClean="0">
                <a:hlinkClick r:id="rId2"/>
              </a:rPr>
              <a:t>http://en.wikipedia.org/wiki/Cloud_computing</a:t>
            </a:r>
            <a:endParaRPr lang="en-US" dirty="0"/>
          </a:p>
        </p:txBody>
      </p:sp>
    </p:spTree>
    <p:extLst>
      <p:ext uri="{BB962C8B-B14F-4D97-AF65-F5344CB8AC3E}">
        <p14:creationId xmlns:p14="http://schemas.microsoft.com/office/powerpoint/2010/main" val="2139123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Cloud Providers You Have Probably Heard of:</a:t>
            </a:r>
            <a:endParaRPr lang="en-US" dirty="0"/>
          </a:p>
        </p:txBody>
      </p:sp>
      <p:sp>
        <p:nvSpPr>
          <p:cNvPr id="3" name="Content Placeholder 2"/>
          <p:cNvSpPr>
            <a:spLocks noGrp="1"/>
          </p:cNvSpPr>
          <p:nvPr>
            <p:ph idx="1"/>
          </p:nvPr>
        </p:nvSpPr>
        <p:spPr/>
        <p:txBody>
          <a:bodyPr>
            <a:normAutofit fontScale="92500" lnSpcReduction="10000"/>
          </a:bodyPr>
          <a:lstStyle/>
          <a:p>
            <a:r>
              <a:rPr lang="en-US" dirty="0"/>
              <a:t>Amazon EC2 Cloud Computing </a:t>
            </a:r>
            <a:r>
              <a:rPr lang="en-US" dirty="0" smtClean="0"/>
              <a:t>has a</a:t>
            </a:r>
            <a:r>
              <a:rPr lang="en-US" dirty="0"/>
              <a:t> </a:t>
            </a:r>
            <a:r>
              <a:rPr lang="en-US" dirty="0" smtClean="0"/>
              <a:t>proprietary</a:t>
            </a:r>
            <a:r>
              <a:rPr lang="en-US" dirty="0"/>
              <a:t> license with a 8.50¢ per hour base price. It guarantees 99.95% uptime and 1.7GB RAM, 160GB local storage, 1 EC2 Compute Unit</a:t>
            </a:r>
            <a:r>
              <a:rPr lang="en-US" dirty="0" smtClean="0"/>
              <a:t>.</a:t>
            </a:r>
          </a:p>
          <a:p>
            <a:r>
              <a:rPr lang="en-US" dirty="0"/>
              <a:t>Google App Engine Cloud Computing </a:t>
            </a:r>
            <a:r>
              <a:rPr lang="en-US" dirty="0" smtClean="0"/>
              <a:t>has </a:t>
            </a:r>
            <a:r>
              <a:rPr lang="en-US" dirty="0"/>
              <a:t>a </a:t>
            </a:r>
            <a:r>
              <a:rPr lang="en-US" dirty="0" smtClean="0"/>
              <a:t>proprietary</a:t>
            </a:r>
            <a:r>
              <a:rPr lang="en-US" dirty="0"/>
              <a:t> license with a 0¢ per hour base price. It guarantees 99.9% uptime and The first 500 MB of persistent storage are free and comes with enough CPU and bandwidth for about 5 million page views a month..</a:t>
            </a:r>
          </a:p>
        </p:txBody>
      </p:sp>
    </p:spTree>
    <p:extLst>
      <p:ext uri="{BB962C8B-B14F-4D97-AF65-F5344CB8AC3E}">
        <p14:creationId xmlns:p14="http://schemas.microsoft.com/office/powerpoint/2010/main" val="1077464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Providers cont.	</a:t>
            </a:r>
            <a:endParaRPr lang="en-US" dirty="0"/>
          </a:p>
        </p:txBody>
      </p:sp>
      <p:sp>
        <p:nvSpPr>
          <p:cNvPr id="3" name="Content Placeholder 2"/>
          <p:cNvSpPr>
            <a:spLocks noGrp="1"/>
          </p:cNvSpPr>
          <p:nvPr>
            <p:ph idx="1"/>
          </p:nvPr>
        </p:nvSpPr>
        <p:spPr/>
        <p:txBody>
          <a:bodyPr/>
          <a:lstStyle/>
          <a:p>
            <a:r>
              <a:rPr lang="en-US" dirty="0"/>
              <a:t>Microsoft Windows Azure Cloud Computing </a:t>
            </a:r>
            <a:r>
              <a:rPr lang="en-US" dirty="0" smtClean="0"/>
              <a:t> </a:t>
            </a:r>
            <a:r>
              <a:rPr lang="en-US" dirty="0"/>
              <a:t>has a </a:t>
            </a:r>
            <a:r>
              <a:rPr lang="en-US" dirty="0" smtClean="0"/>
              <a:t>proprietary license </a:t>
            </a:r>
            <a:r>
              <a:rPr lang="en-US" dirty="0"/>
              <a:t>with a 12¢ per hour base price. It guarantees 99.9% uptime and 1.6 GHz CPU, 1.75 GB RAM, 225 GB Instance Storage, Moderate I/O Performance</a:t>
            </a:r>
            <a:r>
              <a:rPr lang="en-US" dirty="0" smtClean="0"/>
              <a:t>.</a:t>
            </a:r>
            <a:endParaRPr lang="en-US" dirty="0"/>
          </a:p>
        </p:txBody>
      </p:sp>
    </p:spTree>
    <p:extLst>
      <p:ext uri="{BB962C8B-B14F-4D97-AF65-F5344CB8AC3E}">
        <p14:creationId xmlns:p14="http://schemas.microsoft.com/office/powerpoint/2010/main" val="3676769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Features for VDF</a:t>
            </a:r>
            <a:endParaRPr lang="en-US" dirty="0"/>
          </a:p>
        </p:txBody>
      </p:sp>
      <p:sp>
        <p:nvSpPr>
          <p:cNvPr id="3" name="Content Placeholder 2"/>
          <p:cNvSpPr>
            <a:spLocks noGrp="1"/>
          </p:cNvSpPr>
          <p:nvPr>
            <p:ph idx="1"/>
          </p:nvPr>
        </p:nvSpPr>
        <p:spPr/>
        <p:txBody>
          <a:bodyPr/>
          <a:lstStyle/>
          <a:p>
            <a:r>
              <a:rPr lang="en-US" b="1" dirty="0" smtClean="0"/>
              <a:t>Microsoft Server 2003-2008 platform</a:t>
            </a:r>
          </a:p>
          <a:p>
            <a:pPr marL="514350" indent="-457200"/>
            <a:r>
              <a:rPr lang="en-US" b="1" dirty="0" smtClean="0"/>
              <a:t>SQL Database support</a:t>
            </a:r>
          </a:p>
          <a:p>
            <a:pPr marL="914400" lvl="1" indent="-457200"/>
            <a:r>
              <a:rPr lang="en-US" b="1" dirty="0" smtClean="0"/>
              <a:t>Amazon</a:t>
            </a:r>
          </a:p>
          <a:p>
            <a:pPr lvl="2"/>
            <a:r>
              <a:rPr lang="en-US" b="1" dirty="0" smtClean="0"/>
              <a:t>Microsoft SQL Server and other SQL platforms supported (MySQL, Oracle, </a:t>
            </a:r>
            <a:r>
              <a:rPr lang="en-US" b="1" dirty="0" err="1" smtClean="0"/>
              <a:t>Postgress</a:t>
            </a:r>
            <a:r>
              <a:rPr lang="en-US" b="1" dirty="0" smtClean="0"/>
              <a:t>, DB2)</a:t>
            </a:r>
          </a:p>
          <a:p>
            <a:pPr lvl="2"/>
            <a:r>
              <a:rPr lang="en-US" b="1" dirty="0" smtClean="0"/>
              <a:t>Native </a:t>
            </a:r>
            <a:r>
              <a:rPr lang="en-US" b="1" dirty="0" err="1" smtClean="0"/>
              <a:t>Dataflex</a:t>
            </a:r>
            <a:r>
              <a:rPr lang="en-US" b="1" dirty="0" smtClean="0"/>
              <a:t> </a:t>
            </a:r>
          </a:p>
          <a:p>
            <a:pPr lvl="1"/>
            <a:r>
              <a:rPr lang="en-US" b="1" dirty="0"/>
              <a:t>	</a:t>
            </a:r>
            <a:r>
              <a:rPr lang="en-US" b="1" dirty="0" smtClean="0"/>
              <a:t>Azure</a:t>
            </a:r>
          </a:p>
          <a:p>
            <a:pPr lvl="2"/>
            <a:r>
              <a:rPr lang="en-US" b="1" dirty="0" smtClean="0"/>
              <a:t>Microsoft SQL Server preferred</a:t>
            </a:r>
          </a:p>
          <a:p>
            <a:pPr lvl="2"/>
            <a:r>
              <a:rPr lang="en-US" b="1" dirty="0" smtClean="0"/>
              <a:t>Others above supported via VM Role </a:t>
            </a:r>
          </a:p>
          <a:p>
            <a:pPr marL="457200" lvl="1" indent="0">
              <a:buNone/>
            </a:pPr>
            <a:endParaRPr lang="en-US" b="1" dirty="0"/>
          </a:p>
        </p:txBody>
      </p:sp>
    </p:spTree>
    <p:extLst>
      <p:ext uri="{BB962C8B-B14F-4D97-AF65-F5344CB8AC3E}">
        <p14:creationId xmlns:p14="http://schemas.microsoft.com/office/powerpoint/2010/main" val="384036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Physical Security </a:t>
            </a:r>
          </a:p>
          <a:p>
            <a:pPr marL="0" indent="0">
              <a:buNone/>
            </a:pPr>
            <a:endParaRPr lang="en-US" dirty="0" smtClean="0"/>
          </a:p>
          <a:p>
            <a:pPr lvl="1"/>
            <a:r>
              <a:rPr lang="en-US" dirty="0" smtClean="0"/>
              <a:t>Amazon: infrastructure </a:t>
            </a:r>
            <a:r>
              <a:rPr lang="en-US" dirty="0"/>
              <a:t>is housed in Amazon-controlled data centers throughout the world. Only those within Amazon who have a legitimate business need to have such information know the actual location of these data centers, and the data centers themselves are secured with a variety of physical controls to prevent unauthorized access</a:t>
            </a:r>
            <a:r>
              <a:rPr lang="en-US" dirty="0" smtClean="0"/>
              <a:t>.</a:t>
            </a:r>
          </a:p>
          <a:p>
            <a:pPr lvl="1"/>
            <a:endParaRPr lang="en-US" dirty="0" smtClean="0"/>
          </a:p>
          <a:p>
            <a:pPr lvl="1"/>
            <a:r>
              <a:rPr lang="en-US" dirty="0" smtClean="0"/>
              <a:t>Azure: </a:t>
            </a:r>
            <a:r>
              <a:rPr lang="en-US" dirty="0"/>
              <a:t>Physical security of the data centers (locks, cameras, biometric devices, card readers, alarms)</a:t>
            </a:r>
            <a:br>
              <a:rPr lang="en-US" dirty="0"/>
            </a:br>
            <a:endParaRPr lang="en-US" dirty="0"/>
          </a:p>
          <a:p>
            <a:pPr lvl="2"/>
            <a:r>
              <a:rPr lang="en-US" dirty="0"/>
              <a:t>Firewalls, application gateways and IDS to protect the network</a:t>
            </a:r>
            <a:br>
              <a:rPr lang="en-US" dirty="0"/>
            </a:br>
            <a:endParaRPr lang="en-US" dirty="0"/>
          </a:p>
          <a:p>
            <a:pPr lvl="2"/>
            <a:r>
              <a:rPr lang="en-US" dirty="0"/>
              <a:t>Access Control Lists (ACLs) applied to virtual local area networks (VLANs) and applications</a:t>
            </a:r>
            <a:br>
              <a:rPr lang="en-US" dirty="0"/>
            </a:br>
            <a:endParaRPr lang="en-US" dirty="0"/>
          </a:p>
          <a:p>
            <a:pPr lvl="2"/>
            <a:r>
              <a:rPr lang="en-US" dirty="0"/>
              <a:t>Authentication and authorization of persons or processes that request access to data</a:t>
            </a:r>
            <a:br>
              <a:rPr lang="en-US" dirty="0"/>
            </a:br>
            <a:endParaRPr lang="en-US" dirty="0"/>
          </a:p>
          <a:p>
            <a:pPr lvl="2"/>
            <a:r>
              <a:rPr lang="en-US" dirty="0"/>
              <a:t>Hardening of the servers and operating system instances</a:t>
            </a:r>
            <a:br>
              <a:rPr lang="en-US" dirty="0"/>
            </a:br>
            <a:endParaRPr lang="en-US" dirty="0"/>
          </a:p>
          <a:p>
            <a:pPr lvl="2"/>
            <a:r>
              <a:rPr lang="en-US" dirty="0"/>
              <a:t>Redundant internal and external DNS infrastructure with restricted write access</a:t>
            </a:r>
            <a:br>
              <a:rPr lang="en-US" dirty="0"/>
            </a:br>
            <a:endParaRPr lang="en-US" dirty="0"/>
          </a:p>
          <a:p>
            <a:pPr lvl="2"/>
            <a:r>
              <a:rPr lang="en-US" dirty="0"/>
              <a:t>Securing of virtual machine objects</a:t>
            </a:r>
          </a:p>
          <a:p>
            <a:pPr lvl="2"/>
            <a:r>
              <a:rPr lang="en-US" dirty="0"/>
              <a:t>Securing of static and dynamic storage containers</a:t>
            </a:r>
          </a:p>
          <a:p>
            <a:pPr lvl="2"/>
            <a:endParaRPr lang="en-US" dirty="0"/>
          </a:p>
        </p:txBody>
      </p:sp>
    </p:spTree>
    <p:extLst>
      <p:ext uri="{BB962C8B-B14F-4D97-AF65-F5344CB8AC3E}">
        <p14:creationId xmlns:p14="http://schemas.microsoft.com/office/powerpoint/2010/main" val="216280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Free Tier ( 1 year)</a:t>
            </a:r>
          </a:p>
          <a:p>
            <a:pPr lvl="1"/>
            <a:r>
              <a:rPr lang="en-US" dirty="0" smtClean="0"/>
              <a:t>750 </a:t>
            </a:r>
            <a:r>
              <a:rPr lang="en-US" dirty="0"/>
              <a:t>hours of Amazon EC2 Microsoft Windows Server Micro Instance usage (613 MB of memory and 32-bit and 64-bit platform support) – enough hours to run continuously each month*</a:t>
            </a:r>
          </a:p>
          <a:p>
            <a:pPr lvl="1"/>
            <a:r>
              <a:rPr lang="en-US" dirty="0"/>
              <a:t>750 hours of an Elastic Load Balancer plus 15 GB data processing*</a:t>
            </a:r>
          </a:p>
          <a:p>
            <a:pPr lvl="1"/>
            <a:r>
              <a:rPr lang="en-US" dirty="0"/>
              <a:t>30 GB of Amazon Elastic Block Storage, plus 2 million I/</a:t>
            </a:r>
            <a:r>
              <a:rPr lang="en-US" dirty="0" err="1"/>
              <a:t>Os</a:t>
            </a:r>
            <a:r>
              <a:rPr lang="en-US" dirty="0"/>
              <a:t> and 1 GB of snapshot storage*</a:t>
            </a:r>
          </a:p>
          <a:p>
            <a:pPr lvl="1"/>
            <a:r>
              <a:rPr lang="en-US" dirty="0"/>
              <a:t>5 GB of Amazon S3 standard storage, 20,000 Get Requests, and 2,000 Put Requests*</a:t>
            </a:r>
          </a:p>
          <a:p>
            <a:pPr lvl="1"/>
            <a:r>
              <a:rPr lang="en-US" dirty="0"/>
              <a:t>100 MB of storage, 5 units of write capacity, and 10 units of read capacity for Amazon </a:t>
            </a:r>
            <a:r>
              <a:rPr lang="en-US" dirty="0" err="1"/>
              <a:t>DynamoDB</a:t>
            </a:r>
            <a:r>
              <a:rPr lang="en-US" dirty="0"/>
              <a:t>.**</a:t>
            </a:r>
          </a:p>
          <a:p>
            <a:pPr lvl="1"/>
            <a:r>
              <a:rPr lang="en-US" dirty="0"/>
              <a:t>15 GB of bandwidth out aggregated across all AWS services*</a:t>
            </a:r>
          </a:p>
          <a:p>
            <a:pPr lvl="1"/>
            <a:r>
              <a:rPr lang="en-US" dirty="0"/>
              <a:t>25 Amazon </a:t>
            </a:r>
            <a:r>
              <a:rPr lang="en-US" dirty="0" err="1"/>
              <a:t>SimpleDB</a:t>
            </a:r>
            <a:r>
              <a:rPr lang="en-US" dirty="0"/>
              <a:t> Machine Hours and 1 GB of Storage**</a:t>
            </a:r>
          </a:p>
          <a:p>
            <a:pPr lvl="1"/>
            <a:r>
              <a:rPr lang="en-US" dirty="0"/>
              <a:t>100,000 Requests of Amazon Simple Queue Service**</a:t>
            </a:r>
          </a:p>
          <a:p>
            <a:pPr lvl="1"/>
            <a:r>
              <a:rPr lang="en-US" dirty="0"/>
              <a:t>100,000 Requests, 100,000 HTTP notifications and 1,000 email notifications for Amazon Simple Notification Service**</a:t>
            </a:r>
          </a:p>
          <a:p>
            <a:pPr lvl="1"/>
            <a:r>
              <a:rPr lang="en-US" dirty="0"/>
              <a:t>10 Amazon </a:t>
            </a:r>
            <a:r>
              <a:rPr lang="en-US" dirty="0" err="1"/>
              <a:t>Cloudwatch</a:t>
            </a:r>
            <a:r>
              <a:rPr lang="en-US" dirty="0"/>
              <a:t> metrics, 10 alarms, and 1,000,000 API requests**</a:t>
            </a:r>
          </a:p>
          <a:p>
            <a:pPr lvl="3"/>
            <a:endParaRPr lang="en-US" dirty="0"/>
          </a:p>
        </p:txBody>
      </p:sp>
    </p:spTree>
    <p:extLst>
      <p:ext uri="{BB962C8B-B14F-4D97-AF65-F5344CB8AC3E}">
        <p14:creationId xmlns:p14="http://schemas.microsoft.com/office/powerpoint/2010/main" val="1208804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Amazon VPC</a:t>
            </a:r>
            <a:endParaRPr lang="en-US" dirty="0"/>
          </a:p>
        </p:txBody>
      </p:sp>
      <p:sp>
        <p:nvSpPr>
          <p:cNvPr id="3" name="Content Placeholder 2"/>
          <p:cNvSpPr>
            <a:spLocks noGrp="1"/>
          </p:cNvSpPr>
          <p:nvPr>
            <p:ph idx="1"/>
          </p:nvPr>
        </p:nvSpPr>
        <p:spPr/>
        <p:txBody>
          <a:bodyPr>
            <a:normAutofit fontScale="70000" lnSpcReduction="20000"/>
          </a:bodyPr>
          <a:lstStyle/>
          <a:p>
            <a:r>
              <a:rPr lang="en-US" dirty="0"/>
              <a:t>Amazon Virtual Private Cloud enables you to create a virtual network topology—including subnets and routing—for your Amazon Elastic Compute Cloud (EC2) resources.</a:t>
            </a:r>
          </a:p>
          <a:p>
            <a:r>
              <a:rPr lang="en-US" dirty="0" smtClean="0"/>
              <a:t>Amazon EC2 instances </a:t>
            </a:r>
            <a:r>
              <a:rPr lang="en-US" dirty="0"/>
              <a:t>you launch </a:t>
            </a:r>
            <a:r>
              <a:rPr lang="en-US" dirty="0" smtClean="0"/>
              <a:t>are </a:t>
            </a:r>
            <a:r>
              <a:rPr lang="en-US" dirty="0"/>
              <a:t>randomly assigned a public IP address in the Amazon EC2 address space. Amazon VPC enables you to create an isolated portion of the Amazon Web Services (AWS) cloud—a </a:t>
            </a:r>
            <a:r>
              <a:rPr lang="en-US" i="1" dirty="0"/>
              <a:t>VPC</a:t>
            </a:r>
            <a:r>
              <a:rPr lang="en-US" dirty="0"/>
              <a:t>—and launch Amazon EC2 instances that have private (RFC 1918) addresses in the range of your choice (e.g., 10.0.0.0/16). You can define subnets within your VPC that enable you to group similar kinds of instances based on IP address range.</a:t>
            </a:r>
          </a:p>
          <a:p>
            <a:r>
              <a:rPr lang="en-US" dirty="0"/>
              <a:t>You can attach different types of gateways to your VPC to enable communication with the Internet or with your home network (over an IPsec VPN tunnel). You can set up routing and security to control the flow of traffic in and out of the instances and subnets</a:t>
            </a:r>
            <a:r>
              <a:rPr lang="en-US" dirty="0" smtClean="0"/>
              <a:t>.</a:t>
            </a:r>
            <a:endParaRPr lang="en-US" dirty="0"/>
          </a:p>
        </p:txBody>
      </p:sp>
    </p:spTree>
    <p:extLst>
      <p:ext uri="{BB962C8B-B14F-4D97-AF65-F5344CB8AC3E}">
        <p14:creationId xmlns:p14="http://schemas.microsoft.com/office/powerpoint/2010/main" val="3503315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313</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Cloud Computing is a Nebulous Subject</vt:lpstr>
      <vt:lpstr>What is Cloud Computing</vt:lpstr>
      <vt:lpstr>WikiPedia</vt:lpstr>
      <vt:lpstr>Cloud Providers You Have Probably Heard of:</vt:lpstr>
      <vt:lpstr>Cloud Providers cont. </vt:lpstr>
      <vt:lpstr>Important Features for VDF</vt:lpstr>
      <vt:lpstr>Security</vt:lpstr>
      <vt:lpstr>Costs</vt:lpstr>
      <vt:lpstr>Amazon VPC</vt:lpstr>
      <vt:lpstr>VPC at Tracker </vt:lpstr>
      <vt:lpstr>Let’s see what it looks like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Computing is a Nebulous Subject</dc:title>
  <dc:creator>Chuck</dc:creator>
  <cp:lastModifiedBy>Chuck</cp:lastModifiedBy>
  <cp:revision>16</cp:revision>
  <dcterms:created xsi:type="dcterms:W3CDTF">2012-02-01T15:04:27Z</dcterms:created>
  <dcterms:modified xsi:type="dcterms:W3CDTF">2012-03-02T18:52:17Z</dcterms:modified>
</cp:coreProperties>
</file>