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72" r:id="rId4"/>
    <p:sldId id="257" r:id="rId5"/>
    <p:sldId id="267" r:id="rId6"/>
    <p:sldId id="268" r:id="rId7"/>
    <p:sldId id="270" r:id="rId8"/>
    <p:sldId id="269" r:id="rId9"/>
    <p:sldId id="261" r:id="rId10"/>
    <p:sldId id="266" r:id="rId11"/>
    <p:sldId id="271" r:id="rId12"/>
    <p:sldId id="273" r:id="rId13"/>
    <p:sldId id="263" r:id="rId14"/>
    <p:sldId id="258" r:id="rId15"/>
    <p:sldId id="260" r:id="rId16"/>
    <p:sldId id="264" r:id="rId17"/>
    <p:sldId id="26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93C"/>
    <a:srgbClr val="3A69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18" autoAdjust="0"/>
  </p:normalViewPr>
  <p:slideViewPr>
    <p:cSldViewPr>
      <p:cViewPr varScale="1">
        <p:scale>
          <a:sx n="77" d="100"/>
          <a:sy n="77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69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46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46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E5C2D-37F5-4820-AF05-0E9711ECEA41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15057"/>
            <a:ext cx="5607691" cy="418354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13"/>
            <a:ext cx="3038155" cy="4646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30113"/>
            <a:ext cx="3038155" cy="4646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D0E05-5D73-45CD-87F7-2C7BDDF8F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9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SPEAKER INTRODUCTION &amp; BACKGROUN  /  WHAT THIS PRESENTATION</a:t>
            </a:r>
            <a:r>
              <a:rPr lang="en-US" b="1" baseline="0" dirty="0" smtClean="0"/>
              <a:t> IS ABOUT  /  WHAT YOU WILL SEE:  MORE SHOW, LESS TELL….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25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5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95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37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39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57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6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 YOU  CAN  DO  WITH  IT </a:t>
            </a:r>
            <a:r>
              <a:rPr lang="en-US" b="1" baseline="0" dirty="0" smtClean="0"/>
              <a:t> /  WHAT  YOU  USE  IT  FOR  /  UNIQUE  CHARACTERISTICS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3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REAL  WORLD  EXPERIENCE  /</a:t>
            </a:r>
            <a:r>
              <a:rPr lang="en-US" b="1" baseline="0" dirty="0" smtClean="0"/>
              <a:t>  REAL  WORLD  RESULTS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0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8"/>
            <a:r>
              <a:rPr lang="en-US" b="1" dirty="0" smtClean="0"/>
              <a:t>DIFFERENT </a:t>
            </a:r>
            <a:r>
              <a:rPr lang="en-US" b="1" baseline="0" dirty="0" smtClean="0"/>
              <a:t> TOOLS  ARE  OPTIMIZED  FOR  DIFFERENT  REQUIREMENTS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0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75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7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30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ABOVE  AND  BEYOND  SATISFYING </a:t>
            </a:r>
            <a:r>
              <a:rPr lang="en-US" b="1" baseline="0" dirty="0" smtClean="0"/>
              <a:t>  A  GIVEN  </a:t>
            </a:r>
            <a:r>
              <a:rPr lang="en-US" b="1" dirty="0" smtClean="0"/>
              <a:t>INFORMATION  REQUIREMENT</a:t>
            </a:r>
            <a:r>
              <a:rPr lang="en-US" b="1" baseline="0" dirty="0" smtClean="0"/>
              <a:t>  YOU  GET  ALL  THIS  FUNCTIONALITY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8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DRAG-AND-DROP</a:t>
            </a:r>
            <a:r>
              <a:rPr lang="en-US" b="1" baseline="0" dirty="0" smtClean="0"/>
              <a:t> REPORT DESIGN  /  VDF SOURCE CHANGES,  COMPILE APPLICATION,  DEMO END-RESULT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D0E05-5D73-45CD-87F7-2C7BDDF8FFA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0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3A696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539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9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5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0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5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2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858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40401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858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6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1"/>
            <a:ext cx="5111750" cy="5516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1"/>
            <a:ext cx="3008313" cy="46021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7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3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79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80010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533E-34BC-4CD1-97FC-193E01831642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6347-6E03-4FED-A795-6EE4FAB7EC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3A69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539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§"/>
        <a:defRPr sz="2800" kern="1200">
          <a:solidFill>
            <a:srgbClr val="3539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5393C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40000"/>
        <a:buFont typeface="Wingdings" pitchFamily="2" charset="2"/>
        <a:buChar char="q"/>
        <a:defRPr sz="2000" kern="1200">
          <a:solidFill>
            <a:srgbClr val="3539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3539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ob.cergol@dataaccess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ern-b@dataaccess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ob.cergol@dataacces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/>
          <a:lstStyle/>
          <a:p>
            <a:r>
              <a:rPr lang="en-US" dirty="0"/>
              <a:t>Real World Dynamic AI Integration with Visual DataFlex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Showing </a:t>
            </a:r>
            <a:r>
              <a:rPr lang="en-US" dirty="0"/>
              <a:t>the methods and results of </a:t>
            </a:r>
            <a:r>
              <a:rPr lang="en-US" dirty="0" smtClean="0"/>
              <a:t>integrating Dynamic </a:t>
            </a:r>
            <a:r>
              <a:rPr lang="en-US" dirty="0"/>
              <a:t>AI </a:t>
            </a:r>
            <a:r>
              <a:rPr lang="en-US" dirty="0" smtClean="0"/>
              <a:t>with a Visual </a:t>
            </a:r>
            <a:r>
              <a:rPr lang="en-US" dirty="0"/>
              <a:t>DataFlex </a:t>
            </a:r>
            <a:r>
              <a:rPr lang="en-US" dirty="0" smtClean="0"/>
              <a:t>application.</a:t>
            </a:r>
          </a:p>
          <a:p>
            <a:endParaRPr lang="en-US" dirty="0"/>
          </a:p>
          <a:p>
            <a:r>
              <a:rPr lang="en-US" dirty="0" smtClean="0"/>
              <a:t>Bob Cergol</a:t>
            </a:r>
          </a:p>
          <a:p>
            <a:r>
              <a:rPr lang="en-US" dirty="0"/>
              <a:t>b</a:t>
            </a:r>
            <a:r>
              <a:rPr lang="en-US" dirty="0" smtClean="0"/>
              <a:t>ob.cergol@dataaccess.com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to prove </a:t>
            </a:r>
            <a:r>
              <a:rPr lang="en-US" i="1" dirty="0" smtClean="0"/>
              <a:t>productivity </a:t>
            </a:r>
            <a:r>
              <a:rPr lang="en-US" dirty="0" smtClean="0"/>
              <a:t>claim….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Problem</a:t>
            </a:r>
            <a:r>
              <a:rPr lang="en-US" dirty="0" smtClean="0"/>
              <a:t>: boss wants </a:t>
            </a:r>
            <a:r>
              <a:rPr lang="en-US" i="1" dirty="0" smtClean="0"/>
              <a:t>intelligence</a:t>
            </a:r>
            <a:r>
              <a:rPr lang="en-US" dirty="0" smtClean="0"/>
              <a:t> showing top 10 customers by $volume, by </a:t>
            </a:r>
            <a:r>
              <a:rPr lang="en-US" dirty="0" err="1" smtClean="0"/>
              <a:t>yr</a:t>
            </a:r>
            <a:r>
              <a:rPr lang="en-US" dirty="0" smtClean="0"/>
              <a:t>/</a:t>
            </a:r>
            <a:r>
              <a:rPr lang="en-US" dirty="0" err="1" smtClean="0"/>
              <a:t>mo</a:t>
            </a:r>
            <a:r>
              <a:rPr lang="en-US" dirty="0" smtClean="0"/>
              <a:t>, by product, for given sales rep for selected year(s), showing sales in each level as % of total – with graph – and – a </a:t>
            </a:r>
            <a:r>
              <a:rPr lang="en-US" dirty="0" err="1" smtClean="0"/>
              <a:t>yr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 comparison by month, customer, product. – in 15 minutes?</a:t>
            </a:r>
          </a:p>
          <a:p>
            <a:r>
              <a:rPr lang="en-US" b="1" u="sng" dirty="0" smtClean="0"/>
              <a:t>Solution</a:t>
            </a:r>
            <a:r>
              <a:rPr lang="en-US" dirty="0" smtClean="0"/>
              <a:t>: Use Dynamic AI to generate the intelligence and integrate into boss’ VDF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8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78" y="533400"/>
            <a:ext cx="915017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2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Examples: Leverage existing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297363"/>
          </a:xfrm>
        </p:spPr>
        <p:txBody>
          <a:bodyPr/>
          <a:lstStyle/>
          <a:p>
            <a:r>
              <a:rPr lang="en-US" dirty="0" smtClean="0"/>
              <a:t>Bringing intelligence to the operations staff level</a:t>
            </a:r>
          </a:p>
          <a:p>
            <a:pPr lvl="1"/>
            <a:r>
              <a:rPr lang="en-US" dirty="0" smtClean="0"/>
              <a:t>Work-in-process examples</a:t>
            </a:r>
          </a:p>
          <a:p>
            <a:pPr lvl="1"/>
            <a:r>
              <a:rPr lang="en-US" dirty="0" smtClean="0"/>
              <a:t>Job Cost examples</a:t>
            </a:r>
          </a:p>
          <a:p>
            <a:pPr lvl="1"/>
            <a:r>
              <a:rPr lang="en-US" dirty="0" smtClean="0"/>
              <a:t>Purchase orders, receipts</a:t>
            </a:r>
          </a:p>
          <a:p>
            <a:pPr lvl="1"/>
            <a:r>
              <a:rPr lang="en-US" dirty="0"/>
              <a:t>Shipments</a:t>
            </a:r>
          </a:p>
          <a:p>
            <a:pPr lvl="1"/>
            <a:r>
              <a:rPr lang="en-US" dirty="0" smtClean="0"/>
              <a:t>Invoicing: waiting to bill</a:t>
            </a:r>
          </a:p>
          <a:p>
            <a:pPr lvl="1"/>
            <a:r>
              <a:rPr lang="en-US" dirty="0" smtClean="0"/>
              <a:t>Integrate with existing </a:t>
            </a:r>
            <a:r>
              <a:rPr lang="en-US" u="sng" dirty="0" smtClean="0"/>
              <a:t>branded</a:t>
            </a:r>
            <a:r>
              <a:rPr lang="en-US" dirty="0" smtClean="0"/>
              <a:t> web sites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Disparate system content integration: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1: data transfer</a:t>
            </a:r>
          </a:p>
          <a:p>
            <a:pPr lvl="1"/>
            <a:r>
              <a:rPr lang="en-US" dirty="0" smtClean="0"/>
              <a:t>automate “push or pull” extraction of data</a:t>
            </a:r>
          </a:p>
          <a:p>
            <a:pPr lvl="1"/>
            <a:r>
              <a:rPr lang="en-US" dirty="0" smtClean="0"/>
              <a:t>import data to create orders in VDF mfg</a:t>
            </a:r>
            <a:r>
              <a:rPr lang="en-US" dirty="0"/>
              <a:t>. production system</a:t>
            </a:r>
          </a:p>
          <a:p>
            <a:r>
              <a:rPr lang="en-US" dirty="0" smtClean="0"/>
              <a:t>Example </a:t>
            </a:r>
            <a:r>
              <a:rPr lang="en-US" dirty="0"/>
              <a:t>2</a:t>
            </a:r>
            <a:r>
              <a:rPr lang="en-US" dirty="0" smtClean="0"/>
              <a:t>: information integration</a:t>
            </a:r>
          </a:p>
          <a:p>
            <a:pPr lvl="1"/>
            <a:r>
              <a:rPr lang="en-US" dirty="0" smtClean="0"/>
              <a:t>VDF mfg. system invoicing application</a:t>
            </a:r>
          </a:p>
          <a:p>
            <a:pPr lvl="1"/>
            <a:r>
              <a:rPr lang="en-US" dirty="0" smtClean="0"/>
              <a:t>Foreign accounting system A/R aging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4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Codemast</a:t>
            </a:r>
            <a:r>
              <a:rPr lang="en-US" dirty="0" smtClean="0"/>
              <a:t> for </a:t>
            </a:r>
            <a:r>
              <a:rPr lang="en-US" i="1" dirty="0" smtClean="0"/>
              <a:t>Alias Bundle</a:t>
            </a:r>
            <a:r>
              <a:rPr lang="en-US" dirty="0" smtClean="0"/>
              <a:t> to drive enforced filtered content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Codemast</a:t>
            </a:r>
            <a:r>
              <a:rPr lang="en-US" dirty="0" smtClean="0"/>
              <a:t> to map programmed reports to deployed reports</a:t>
            </a:r>
            <a:endParaRPr lang="en-US" dirty="0"/>
          </a:p>
          <a:p>
            <a:r>
              <a:rPr lang="en-US" dirty="0" smtClean="0"/>
              <a:t>Combining simple but effective editing with delivery of intelligence: Invoice approval; AR Aging </a:t>
            </a:r>
            <a:r>
              <a:rPr lang="en-US" smtClean="0"/>
              <a:t>/ collections notes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17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 smtClean="0"/>
              <a:t>VDF Integration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From DAE: Ronald </a:t>
            </a:r>
            <a:r>
              <a:rPr lang="en-US" dirty="0" smtClean="0"/>
              <a:t>Zwiers &amp; Eddy Kleinjan</a:t>
            </a:r>
          </a:p>
          <a:p>
            <a:r>
              <a:rPr lang="en-US" dirty="0" smtClean="0"/>
              <a:t>cDynamicAIReport.pkg</a:t>
            </a:r>
          </a:p>
          <a:p>
            <a:pPr lvl="1"/>
            <a:r>
              <a:rPr lang="en-US" dirty="0" smtClean="0"/>
              <a:t>cDynamicAICrypter.pkg</a:t>
            </a:r>
          </a:p>
          <a:p>
            <a:pPr lvl="1"/>
            <a:r>
              <a:rPr lang="en-US" dirty="0" smtClean="0"/>
              <a:t>cDynamicAICryptographer.pkg</a:t>
            </a:r>
          </a:p>
          <a:p>
            <a:pPr lvl="1"/>
            <a:r>
              <a:rPr lang="en-US" dirty="0" smtClean="0"/>
              <a:t>cIEFrame.pkg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bob.cergol@dataaccess.com</a:t>
            </a:r>
            <a:r>
              <a:rPr lang="en-US" dirty="0" smtClean="0"/>
              <a:t> to obtain</a:t>
            </a:r>
          </a:p>
          <a:p>
            <a:pPr lvl="0"/>
            <a:r>
              <a:rPr lang="en-US" dirty="0" smtClean="0"/>
              <a:t>Alternatively</a:t>
            </a:r>
            <a:r>
              <a:rPr lang="en-US" dirty="0"/>
              <a:t>: generate your own URL</a:t>
            </a:r>
          </a:p>
          <a:p>
            <a:pPr lvl="1"/>
            <a:r>
              <a:rPr lang="en-US" dirty="0"/>
              <a:t>Launches report in default browser </a:t>
            </a:r>
          </a:p>
          <a:p>
            <a:pPr lvl="0"/>
            <a:r>
              <a:rPr lang="en-US" dirty="0" smtClean="0"/>
              <a:t>Requirements: Dynamic AI server &amp; SQL data source </a:t>
            </a:r>
            <a:r>
              <a:rPr lang="en-US" sz="2600" dirty="0" smtClean="0"/>
              <a:t>[take a look at </a:t>
            </a:r>
            <a:r>
              <a:rPr lang="en-US" sz="2600" i="1" dirty="0" smtClean="0"/>
              <a:t>Visual Data Pump</a:t>
            </a:r>
            <a:r>
              <a:rPr lang="en-US" sz="2600" dirty="0" smtClean="0"/>
              <a:t>]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39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628"/>
          </a:xfrm>
        </p:spPr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297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obtain free Dynamic AI server evaluation</a:t>
            </a:r>
          </a:p>
          <a:p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fern-b@dataaccess.com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bob.cergol@dataaccess.com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Connect to SQL data source</a:t>
            </a:r>
          </a:p>
          <a:p>
            <a:r>
              <a:rPr lang="en-US" dirty="0" smtClean="0"/>
              <a:t>Select a table and click the “AI” button</a:t>
            </a:r>
          </a:p>
          <a:p>
            <a:r>
              <a:rPr lang="en-US" dirty="0" smtClean="0"/>
              <a:t>Open a resulting report and review its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Talk to growing number of other VDF developers who have discovered Dynamic AI!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1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44628"/>
          </a:xfrm>
        </p:spPr>
        <p:txBody>
          <a:bodyPr>
            <a:normAutofit/>
          </a:bodyPr>
          <a:lstStyle/>
          <a:p>
            <a:r>
              <a:rPr lang="en-US" dirty="0" smtClean="0"/>
              <a:t>What is Dynamic AI?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Platform for rapid development and delivery of business intelligence</a:t>
            </a:r>
          </a:p>
          <a:p>
            <a:r>
              <a:rPr lang="en-US" dirty="0" smtClean="0"/>
              <a:t>Is to BI what VDF is to database Apps.</a:t>
            </a:r>
          </a:p>
          <a:p>
            <a:r>
              <a:rPr lang="en-US" dirty="0" smtClean="0"/>
              <a:t>Ad-hoc query, reporting &amp; analysis tool</a:t>
            </a:r>
          </a:p>
          <a:p>
            <a:r>
              <a:rPr lang="en-US" dirty="0" smtClean="0"/>
              <a:t>Uses any SQL-aware data source </a:t>
            </a:r>
            <a:r>
              <a:rPr lang="en-US" sz="2000" dirty="0" smtClean="0"/>
              <a:t>(…VDP)</a:t>
            </a:r>
          </a:p>
          <a:p>
            <a:r>
              <a:rPr lang="en-US" dirty="0"/>
              <a:t>100% browser </a:t>
            </a:r>
            <a:r>
              <a:rPr lang="en-US" dirty="0" smtClean="0"/>
              <a:t>based </a:t>
            </a:r>
            <a:r>
              <a:rPr lang="en-US" sz="2000" dirty="0" smtClean="0"/>
              <a:t>[“hot” Excel, email links…]</a:t>
            </a:r>
            <a:endParaRPr lang="en-US" sz="2000" dirty="0"/>
          </a:p>
          <a:p>
            <a:r>
              <a:rPr lang="en-US" dirty="0"/>
              <a:t>Interactive </a:t>
            </a:r>
            <a:r>
              <a:rPr lang="en-US" dirty="0" smtClean="0"/>
              <a:t>graphs &amp; </a:t>
            </a:r>
            <a:r>
              <a:rPr lang="en-US" dirty="0"/>
              <a:t>custom style sheets</a:t>
            </a:r>
          </a:p>
          <a:p>
            <a:r>
              <a:rPr lang="en-US" dirty="0" smtClean="0"/>
              <a:t>Scheduled delivery of tailored intelligence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VDF / Dynamic AI Success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297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Comprehensive DF/VDF Mfg. Mgt. System</a:t>
            </a:r>
          </a:p>
          <a:p>
            <a:r>
              <a:rPr lang="en-US" dirty="0" smtClean="0"/>
              <a:t>“Mgt.” capabilities grossly under-utilized</a:t>
            </a:r>
          </a:p>
          <a:p>
            <a:r>
              <a:rPr lang="en-US" dirty="0" smtClean="0"/>
              <a:t>Mission: leverage latent intelligence to maximize value of I.T. asset to the business</a:t>
            </a:r>
          </a:p>
          <a:p>
            <a:r>
              <a:rPr lang="en-US" dirty="0" smtClean="0"/>
              <a:t>Programming headache: mobile managers living in email, internet, </a:t>
            </a:r>
            <a:r>
              <a:rPr lang="en-US" dirty="0" err="1" smtClean="0"/>
              <a:t>iPad</a:t>
            </a:r>
            <a:r>
              <a:rPr lang="en-US" smtClean="0"/>
              <a:t> … fast </a:t>
            </a:r>
            <a:r>
              <a:rPr lang="en-US" dirty="0" smtClean="0"/>
              <a:t>results!</a:t>
            </a:r>
          </a:p>
          <a:p>
            <a:r>
              <a:rPr lang="en-US" i="1" dirty="0" smtClean="0"/>
              <a:t>Eureka!</a:t>
            </a:r>
            <a:r>
              <a:rPr lang="en-US" dirty="0" smtClean="0"/>
              <a:t> moment in 2009  … beaming BI …</a:t>
            </a:r>
          </a:p>
          <a:p>
            <a:r>
              <a:rPr lang="en-US" dirty="0" smtClean="0"/>
              <a:t>Then…integration VDF, Solomon, </a:t>
            </a:r>
            <a:r>
              <a:rPr lang="en-US" dirty="0" err="1" smtClean="0"/>
              <a:t>Pageflex</a:t>
            </a:r>
            <a:r>
              <a:rPr lang="en-US" dirty="0" smtClean="0"/>
              <a:t>, </a:t>
            </a:r>
            <a:r>
              <a:rPr lang="en-US" dirty="0" err="1" smtClean="0"/>
              <a:t>SageCRM</a:t>
            </a:r>
            <a:r>
              <a:rPr lang="en-US" dirty="0" smtClean="0"/>
              <a:t>, BI for our major customers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integrate with VDF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most rapid, productive reporting solution</a:t>
            </a:r>
            <a:r>
              <a:rPr lang="en-US" dirty="0" smtClean="0"/>
              <a:t> – period …</a:t>
            </a:r>
          </a:p>
          <a:p>
            <a:pPr lvl="1"/>
            <a:r>
              <a:rPr lang="en-US" dirty="0" smtClean="0"/>
              <a:t>… when </a:t>
            </a:r>
            <a:r>
              <a:rPr lang="en-US" dirty="0"/>
              <a:t>content &amp; </a:t>
            </a:r>
            <a:r>
              <a:rPr lang="en-US" u="sng" dirty="0"/>
              <a:t>interactivity</a:t>
            </a:r>
            <a:r>
              <a:rPr lang="en-US" dirty="0"/>
              <a:t> trumps pixel position &amp; section-specific logic </a:t>
            </a:r>
            <a:r>
              <a:rPr lang="en-US" dirty="0" smtClean="0"/>
              <a:t>needs</a:t>
            </a:r>
            <a:endParaRPr lang="en-US" dirty="0"/>
          </a:p>
          <a:p>
            <a:r>
              <a:rPr lang="en-US" dirty="0" smtClean="0"/>
              <a:t>Unique capabilities adds value to app.</a:t>
            </a:r>
          </a:p>
          <a:p>
            <a:r>
              <a:rPr lang="en-US" dirty="0" smtClean="0"/>
              <a:t>Integrate </a:t>
            </a:r>
            <a:r>
              <a:rPr lang="en-US" dirty="0"/>
              <a:t>content from disparate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New business opportunities with your clients – “</a:t>
            </a:r>
            <a:r>
              <a:rPr lang="en-US" i="1" dirty="0" smtClean="0"/>
              <a:t>BI” is a huge growth market.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Solutions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Winprint</a:t>
            </a:r>
            <a:r>
              <a:rPr lang="en-US" dirty="0" smtClean="0"/>
              <a:t>: wielding a stylus to stream free-form data/info to X,Y coordinates</a:t>
            </a:r>
          </a:p>
          <a:p>
            <a:r>
              <a:rPr lang="en-US" i="1" u="sng" dirty="0" smtClean="0"/>
              <a:t>Crystal / VRW</a:t>
            </a:r>
            <a:r>
              <a:rPr lang="en-US" dirty="0" smtClean="0"/>
              <a:t>: cutting and placing  stencils through which to pour structured data to create data/info patterns in precise sections</a:t>
            </a:r>
          </a:p>
          <a:p>
            <a:r>
              <a:rPr lang="en-US" b="1" i="1" u="sng" dirty="0" smtClean="0"/>
              <a:t>Dynamic AI</a:t>
            </a:r>
            <a:r>
              <a:rPr lang="en-US" dirty="0" smtClean="0"/>
              <a:t>: invoking an aggregation engine that serves up hierarchical, isolated, linked layers of information for dynamic presentation w/automatic positioning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71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need a stylus or airbrush to do this: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6" y="533400"/>
            <a:ext cx="9161463" cy="58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6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Cergol\Documents\Dynamic AI Docs\Marketing\Ikon_Job_Tick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4" y="533400"/>
            <a:ext cx="7772400" cy="582453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80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7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44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Unique capabilities adds value to app.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smtClean="0"/>
              <a:t>“</a:t>
            </a:r>
            <a:r>
              <a:rPr lang="en-US" b="1" i="1" dirty="0" smtClean="0"/>
              <a:t>Filters &amp; Free Search</a:t>
            </a:r>
            <a:r>
              <a:rPr lang="en-US" i="1" dirty="0" smtClean="0"/>
              <a:t>”</a:t>
            </a:r>
            <a:r>
              <a:rPr lang="en-US" dirty="0" smtClean="0"/>
              <a:t> powerful, extensive, enforced</a:t>
            </a:r>
          </a:p>
          <a:p>
            <a:r>
              <a:rPr lang="en-US" b="1" i="1" dirty="0" smtClean="0"/>
              <a:t>Ad-hoc Design</a:t>
            </a:r>
            <a:r>
              <a:rPr lang="en-US" i="1" dirty="0" smtClean="0"/>
              <a:t> accessible to app. users</a:t>
            </a:r>
            <a:endParaRPr lang="en-US" b="1" dirty="0" smtClean="0"/>
          </a:p>
          <a:p>
            <a:r>
              <a:rPr lang="en-US" b="1" i="1" dirty="0" smtClean="0"/>
              <a:t>Drill-Down</a:t>
            </a:r>
            <a:r>
              <a:rPr lang="en-US" i="1" dirty="0" smtClean="0"/>
              <a:t>, </a:t>
            </a:r>
            <a:r>
              <a:rPr lang="en-US" dirty="0" smtClean="0"/>
              <a:t>and down, and down … to other rpts.</a:t>
            </a:r>
          </a:p>
          <a:p>
            <a:r>
              <a:rPr lang="en-US" b="1" i="1" dirty="0"/>
              <a:t>Interactive </a:t>
            </a:r>
            <a:r>
              <a:rPr lang="en-US" b="1" i="1" dirty="0" smtClean="0"/>
              <a:t>charting</a:t>
            </a:r>
            <a:r>
              <a:rPr lang="en-US" dirty="0" smtClean="0"/>
              <a:t> and customizable graphs</a:t>
            </a:r>
            <a:endParaRPr lang="en-US" i="1" dirty="0"/>
          </a:p>
          <a:p>
            <a:r>
              <a:rPr lang="en-US" b="1" i="1" dirty="0" smtClean="0"/>
              <a:t>Fast</a:t>
            </a:r>
            <a:r>
              <a:rPr lang="en-US" i="1" dirty="0" smtClean="0"/>
              <a:t> </a:t>
            </a:r>
            <a:r>
              <a:rPr lang="en-US" b="1" i="1" dirty="0" smtClean="0"/>
              <a:t>Performance</a:t>
            </a:r>
            <a:r>
              <a:rPr lang="en-US" i="1" dirty="0" smtClean="0"/>
              <a:t> – </a:t>
            </a:r>
            <a:r>
              <a:rPr lang="en-US" dirty="0" smtClean="0"/>
              <a:t>server-side querying</a:t>
            </a:r>
          </a:p>
          <a:p>
            <a:r>
              <a:rPr lang="en-US" b="1" i="1" dirty="0" smtClean="0"/>
              <a:t>Analytics</a:t>
            </a:r>
            <a:r>
              <a:rPr lang="en-US" i="1" dirty="0" smtClean="0"/>
              <a:t>/</a:t>
            </a:r>
            <a:r>
              <a:rPr lang="en-US" b="1" i="1" dirty="0" smtClean="0"/>
              <a:t>KPI’s</a:t>
            </a:r>
            <a:r>
              <a:rPr lang="en-US" i="1" dirty="0" smtClean="0"/>
              <a:t> </a:t>
            </a:r>
            <a:r>
              <a:rPr lang="en-US" dirty="0" smtClean="0"/>
              <a:t>delivered </a:t>
            </a:r>
            <a:r>
              <a:rPr lang="en-US" b="1" i="1" dirty="0" smtClean="0"/>
              <a:t>from</a:t>
            </a:r>
            <a:r>
              <a:rPr lang="en-US" dirty="0" smtClean="0"/>
              <a:t> your App</a:t>
            </a:r>
            <a:endParaRPr lang="en-US" i="1" dirty="0" smtClean="0"/>
          </a:p>
          <a:p>
            <a:r>
              <a:rPr lang="en-US" dirty="0" smtClean="0"/>
              <a:t>Report </a:t>
            </a:r>
            <a:r>
              <a:rPr lang="en-US" dirty="0"/>
              <a:t>is </a:t>
            </a:r>
            <a:r>
              <a:rPr lang="en-US" b="1" i="1" dirty="0"/>
              <a:t>decoupled</a:t>
            </a:r>
            <a:r>
              <a:rPr lang="en-US" i="1" dirty="0"/>
              <a:t> </a:t>
            </a:r>
            <a:r>
              <a:rPr lang="en-US" dirty="0"/>
              <a:t>from compiled app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Export / Integration</a:t>
            </a:r>
            <a:r>
              <a:rPr lang="en-US" dirty="0" smtClean="0"/>
              <a:t> (Excel, Word, etc.)</a:t>
            </a:r>
            <a:endParaRPr lang="en-US" b="1" i="1" dirty="0" smtClean="0"/>
          </a:p>
          <a:p>
            <a:r>
              <a:rPr lang="en-US" b="1" i="1" dirty="0" smtClean="0"/>
              <a:t>Editing</a:t>
            </a:r>
            <a:r>
              <a:rPr lang="en-US" dirty="0" smtClean="0"/>
              <a:t> – </a:t>
            </a:r>
            <a:r>
              <a:rPr lang="en-US" b="1" u="sng" dirty="0" smtClean="0"/>
              <a:t>if</a:t>
            </a:r>
            <a:r>
              <a:rPr lang="en-US" dirty="0" smtClean="0"/>
              <a:t> enabled, interesting possibilities…</a:t>
            </a:r>
          </a:p>
          <a:p>
            <a:r>
              <a:rPr lang="en-US" b="1" i="1" dirty="0" smtClean="0"/>
              <a:t>Completes</a:t>
            </a:r>
            <a:r>
              <a:rPr lang="en-US" i="1" dirty="0" smtClean="0"/>
              <a:t> your suite of reporting tools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787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I_PP_template 200910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DAI_PP_template 200910 (2)</Template>
  <TotalTime>34980</TotalTime>
  <Words>759</Words>
  <Application>Microsoft Office PowerPoint</Application>
  <PresentationFormat>On-screen Show (4:3)</PresentationFormat>
  <Paragraphs>104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DAI_PP_template 200910 (2)</vt:lpstr>
      <vt:lpstr>Real World Dynamic AI Integration with Visual DataFlex Applications</vt:lpstr>
      <vt:lpstr>What is Dynamic AI?</vt:lpstr>
      <vt:lpstr>A VDF / Dynamic AI Success Story</vt:lpstr>
      <vt:lpstr>Why integrate with VDF applications?</vt:lpstr>
      <vt:lpstr>Reporting Solutions Comparison</vt:lpstr>
      <vt:lpstr>I need a stylus or airbrush to do this:</vt:lpstr>
      <vt:lpstr>PowerPoint Presentation</vt:lpstr>
      <vt:lpstr>PowerPoint Presentation</vt:lpstr>
      <vt:lpstr>Unique capabilities adds value to app.</vt:lpstr>
      <vt:lpstr>Example to prove productivity claim….</vt:lpstr>
      <vt:lpstr>PowerPoint Presentation</vt:lpstr>
      <vt:lpstr>PowerPoint Presentation</vt:lpstr>
      <vt:lpstr>Examples: Leverage existing content</vt:lpstr>
      <vt:lpstr>Disparate system content integration:</vt:lpstr>
      <vt:lpstr>Specialized Examples:</vt:lpstr>
      <vt:lpstr>VDF Integration Classes</vt:lpstr>
      <vt:lpstr>Next Steps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Intelligence Platforms</dc:title>
  <dc:creator>RCergol</dc:creator>
  <cp:lastModifiedBy>RCergol</cp:lastModifiedBy>
  <cp:revision>165</cp:revision>
  <cp:lastPrinted>2012-02-27T18:56:46Z</cp:lastPrinted>
  <dcterms:created xsi:type="dcterms:W3CDTF">2011-10-27T14:45:15Z</dcterms:created>
  <dcterms:modified xsi:type="dcterms:W3CDTF">2012-03-01T01:20:12Z</dcterms:modified>
</cp:coreProperties>
</file>