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3" r:id="rId3"/>
    <p:sldId id="311" r:id="rId4"/>
    <p:sldId id="314" r:id="rId5"/>
    <p:sldId id="316" r:id="rId6"/>
    <p:sldId id="315" r:id="rId7"/>
    <p:sldId id="317" r:id="rId8"/>
    <p:sldId id="288" r:id="rId9"/>
    <p:sldId id="283" r:id="rId10"/>
    <p:sldId id="295" r:id="rId11"/>
    <p:sldId id="308" r:id="rId12"/>
    <p:sldId id="289" r:id="rId13"/>
    <p:sldId id="309" r:id="rId14"/>
    <p:sldId id="296" r:id="rId15"/>
    <p:sldId id="299" r:id="rId16"/>
    <p:sldId id="300" r:id="rId17"/>
    <p:sldId id="304" r:id="rId18"/>
    <p:sldId id="303" r:id="rId19"/>
    <p:sldId id="297" r:id="rId20"/>
    <p:sldId id="301" r:id="rId21"/>
    <p:sldId id="291" r:id="rId22"/>
    <p:sldId id="292" r:id="rId23"/>
    <p:sldId id="31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7" autoAdjust="0"/>
    <p:restoredTop sz="86386" autoAdjust="0"/>
  </p:normalViewPr>
  <p:slideViewPr>
    <p:cSldViewPr>
      <p:cViewPr varScale="1">
        <p:scale>
          <a:sx n="57" d="100"/>
          <a:sy n="57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58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D0AE35A-0343-4175-97A6-207C0CC474D3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1794A3-75BA-431E-94A1-B3ACF6FDF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6" name="Picture 6" descr="ProgramHead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05800"/>
            <a:ext cx="61690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3429000" y="8745538"/>
            <a:ext cx="4648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254061"/>
                </a:solidFill>
                <a:latin typeface="Verdana" pitchFamily="34" charset="0"/>
              </a:rPr>
              <a:t>Copyright © 2011 Data Access Worldwide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4369-7EE0-43EB-9C56-3DF5B7F6D4BF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8784D-F534-488A-8336-92B631F798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784D-F534-488A-8336-92B631F798B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784D-F534-488A-8336-92B631F798B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784D-F534-488A-8336-92B631F798B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F3492E-2235-4507-B259-F231459EEAA0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46C039-D0D8-4324-91EE-8913A3D54D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7B3C37-A103-4B0D-A4D0-E6E85B3A22DF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My Name - Title of my Presentation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A6C45A-BB27-4094-8ABB-15C4357C0D7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28688"/>
            <a:ext cx="2057400" cy="5197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28688"/>
            <a:ext cx="6019800" cy="5197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4897C4-16B0-4126-A495-7D85B32AE713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My Name - Title of my Presentation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B1C04D-78C8-4E5B-BE7A-32364A8000D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73A26-4BC8-4980-AC71-CD5682845438}" type="datetimeFigureOut">
              <a:rPr lang="en-US"/>
              <a:pPr>
                <a:defRPr/>
              </a:pPr>
              <a:t>3/2/2012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309117-78E6-40BC-98BA-47D7C66D932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FAFAA5-54F1-42EE-BA4D-004706D3B83A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318CD-93C2-4AD8-884F-455FB2C2B54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43125"/>
            <a:ext cx="4038600" cy="398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3125"/>
            <a:ext cx="4038600" cy="398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2D8C90-7B19-4532-9AC7-052C72658552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B64865-1470-4AC5-887C-01FCE5B55E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0F4111-9D61-4D4D-B4A8-17C82CEA03C5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F07BEC-1E25-4285-9BA9-C4A112779A8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B9FE1B-4F79-4CEE-AD64-D30AC13F87A0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CB2B57-1FA7-4249-9940-CE7DB619431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95E484-9CB3-460C-850F-4D51D413E8A6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BD1B77-32D9-4A5B-AD2D-8550318CF75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FDD2BC-FA4B-4AC3-BAA5-68B1255F0976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My Name - Title of my Presentation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CEA97-201F-4835-B384-CDCBC942821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C7E3C1-87B9-4EF2-BC1B-809D75DD334B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My Name - Title of my Presentation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737CFB-115D-44AB-BBCA-A8EFFDE50AE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28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43125"/>
            <a:ext cx="8229600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3DA4AA-3E71-4A5C-9E11-94666D3B3347}" type="datetimeFigureOut">
              <a:rPr lang="en-US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 dirty="0" smtClean="0"/>
              <a:t>DISD 2012 – Dallas, TX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4AF83-A3CC-43AB-B277-182FBA86362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87047" name="Picture 6" descr="logo DAWW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86500" y="285750"/>
            <a:ext cx="16478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37609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37609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37609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37609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7609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7609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7609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7609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7609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windows/desktop/dd464660(v=vs.85)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access.com/support.asp?pageid=16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Visual%20DataFlex%20Help.ln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Visual%20DataFlex%20Studio%2017.0.l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2057400"/>
            <a:ext cx="7772400" cy="1066800"/>
          </a:xfrm>
        </p:spPr>
        <p:txBody>
          <a:bodyPr/>
          <a:lstStyle/>
          <a:p>
            <a:r>
              <a:rPr lang="en-US" sz="4000" dirty="0"/>
              <a:t>Visual DataFlex </a:t>
            </a:r>
            <a:r>
              <a:rPr lang="en-US" sz="4000" dirty="0" smtClean="0"/>
              <a:t>17.0</a:t>
            </a:r>
            <a:endParaRPr lang="en-US" sz="40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3657600"/>
            <a:ext cx="6400800" cy="15160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2800" dirty="0" smtClean="0"/>
              <a:t>Stephen W. Meeley</a:t>
            </a:r>
            <a:endParaRPr lang="en-US" sz="2800" dirty="0"/>
          </a:p>
          <a:p>
            <a:pPr marL="0" indent="0" algn="ctr">
              <a:buFont typeface="Arial" charset="0"/>
              <a:buNone/>
            </a:pPr>
            <a:r>
              <a:rPr lang="en-US" sz="2800" dirty="0"/>
              <a:t>Data Access Worldwide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Fonts and DPI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687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goal is that developers</a:t>
            </a:r>
            <a:r>
              <a:rPr lang="en-US" baseline="0" dirty="0" smtClean="0"/>
              <a:t> want their applications to “look good” </a:t>
            </a:r>
            <a:r>
              <a:rPr lang="en-US" b="1" baseline="0" dirty="0" smtClean="0"/>
              <a:t>all the time</a:t>
            </a:r>
            <a:r>
              <a:rPr lang="en-US" baseline="0" dirty="0" smtClean="0"/>
              <a:t>…</a:t>
            </a:r>
          </a:p>
          <a:p>
            <a:r>
              <a:rPr lang="en-US" dirty="0" smtClean="0"/>
              <a:t>Visually professional and consistent within the application </a:t>
            </a:r>
            <a:r>
              <a:rPr lang="en-US" b="1" dirty="0" smtClean="0"/>
              <a:t>and</a:t>
            </a:r>
            <a:r>
              <a:rPr lang="en-US" dirty="0" smtClean="0"/>
              <a:t> across applications</a:t>
            </a:r>
          </a:p>
          <a:p>
            <a:pPr lvl="1"/>
            <a:r>
              <a:rPr lang="en-US" baseline="0" dirty="0" smtClean="0"/>
              <a:t>Must </a:t>
            </a:r>
            <a:r>
              <a:rPr lang="en-US" dirty="0" smtClean="0"/>
              <a:t>s</a:t>
            </a:r>
            <a:r>
              <a:rPr lang="en-US" baseline="0" dirty="0" smtClean="0"/>
              <a:t>cale</a:t>
            </a:r>
            <a:r>
              <a:rPr lang="en-US" dirty="0" smtClean="0"/>
              <a:t> across different fonts and sizes (because this changes with the host operating system)</a:t>
            </a:r>
          </a:p>
          <a:p>
            <a:pPr lvl="1"/>
            <a:r>
              <a:rPr lang="en-US" baseline="0" dirty="0" smtClean="0"/>
              <a:t>Must scale</a:t>
            </a:r>
            <a:r>
              <a:rPr lang="en-US" dirty="0" smtClean="0"/>
              <a:t> across different DPI settings (because users can change this and the default is different on high-resolution displays)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B13-6194-4C8C-8F82-70CADD9A3CF7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Fonts and DPI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Using the Windows system font makes applications look like they “belong” - regardless of the platform</a:t>
            </a:r>
          </a:p>
          <a:p>
            <a:r>
              <a:rPr lang="en-US" dirty="0" smtClean="0"/>
              <a:t>Designing for DPI “awareness” is the key to making the application look good across any DPI display setting</a:t>
            </a:r>
          </a:p>
          <a:p>
            <a:r>
              <a:rPr lang="en-US" dirty="0" smtClean="0"/>
              <a:t>Challenges in dealing with these two areas are not unique to Visual DataFlex (more on this later)</a:t>
            </a:r>
          </a:p>
          <a:p>
            <a:r>
              <a:rPr lang="en-US" dirty="0" smtClean="0"/>
              <a:t>Problem: Our current interface doesn’t do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A7296-876C-4BA3-9B9C-529BA23B1A0A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Fonts in Visual DataFlex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Visual DataFlex uses a default font defined as a typeface and height preference; MS Sans Serif 12 (essentially 7 point)</a:t>
            </a:r>
          </a:p>
          <a:p>
            <a:r>
              <a:rPr lang="en-US" dirty="0" smtClean="0"/>
              <a:t>Windows XP uses Tahoma 12-ish (essentially 8 point) as it’s system font and Windows 7 and Vista use </a:t>
            </a:r>
            <a:r>
              <a:rPr lang="en-US" dirty="0" err="1" smtClean="0"/>
              <a:t>Segoe</a:t>
            </a:r>
            <a:r>
              <a:rPr lang="en-US" dirty="0" smtClean="0"/>
              <a:t> UI 15 (essentially 9 point)</a:t>
            </a:r>
          </a:p>
          <a:p>
            <a:r>
              <a:rPr lang="en-US" dirty="0" smtClean="0"/>
              <a:t>Native controls use our default font and are not DPI aware</a:t>
            </a:r>
          </a:p>
          <a:p>
            <a:r>
              <a:rPr lang="en-US" dirty="0" smtClean="0"/>
              <a:t>COM objects use whatever the provider chooses (most likely the Windows system font) and often are DPI aware</a:t>
            </a:r>
          </a:p>
          <a:p>
            <a:r>
              <a:rPr lang="en-US" dirty="0" smtClean="0"/>
              <a:t>So, applications have mixed-font and mixed-scaling appearance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8A34C-087B-4A4A-A461-41C9C665F761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 a font size interface that is scalable. The standard way to do this is to use points as a metric (1 point is 1/72 of a logical inch)</a:t>
            </a:r>
          </a:p>
          <a:p>
            <a:r>
              <a:rPr lang="en-US" dirty="0" smtClean="0"/>
              <a:t>Provide a way for your applications to use the default Windows system font and the default point size</a:t>
            </a:r>
          </a:p>
          <a:p>
            <a:r>
              <a:rPr lang="en-US" dirty="0" smtClean="0"/>
              <a:t>That should do it!</a:t>
            </a:r>
          </a:p>
          <a:p>
            <a:pPr lvl="1"/>
            <a:r>
              <a:rPr lang="en-US" dirty="0" smtClean="0"/>
              <a:t>When you don't use any custom fonts or sizes, it just works (without any changes on your part)</a:t>
            </a:r>
          </a:p>
          <a:p>
            <a:pPr lvl="1"/>
            <a:r>
              <a:rPr lang="en-US" dirty="0" smtClean="0"/>
              <a:t>Where you are using custom font settings, specifically where you've Set </a:t>
            </a:r>
            <a:r>
              <a:rPr lang="en-US" dirty="0" err="1" smtClean="0"/>
              <a:t>FontSize</a:t>
            </a:r>
            <a:r>
              <a:rPr lang="en-US" dirty="0" smtClean="0"/>
              <a:t> or </a:t>
            </a:r>
            <a:r>
              <a:rPr lang="en-US" dirty="0" err="1" smtClean="0"/>
              <a:t>Physcial_FontSize</a:t>
            </a:r>
            <a:r>
              <a:rPr lang="en-US" dirty="0" smtClean="0"/>
              <a:t>, you want to change your code to use Set </a:t>
            </a:r>
            <a:r>
              <a:rPr lang="en-US" dirty="0" err="1" smtClean="0"/>
              <a:t>FontPointHeight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656226-2E3F-49A7-B54E-B02EF04EF33C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Visual DataFlex 17.0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FontPointHeight</a:t>
            </a:r>
            <a:r>
              <a:rPr lang="en-US" dirty="0" smtClean="0"/>
              <a:t> property</a:t>
            </a:r>
          </a:p>
          <a:p>
            <a:r>
              <a:rPr lang="en-US" dirty="0" smtClean="0"/>
              <a:t>Use Windows System Font as global font</a:t>
            </a:r>
          </a:p>
          <a:p>
            <a:r>
              <a:rPr lang="en-US" dirty="0" smtClean="0"/>
              <a:t>Provide support in the Studio</a:t>
            </a:r>
          </a:p>
          <a:p>
            <a:r>
              <a:rPr lang="en-US" dirty="0" smtClean="0"/>
              <a:t>Document how to use fonts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1F0AF5-C7DC-46CA-8B5E-BC1C4221364D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976312"/>
          </a:xfrm>
        </p:spPr>
        <p:txBody>
          <a:bodyPr>
            <a:normAutofit/>
          </a:bodyPr>
          <a:lstStyle/>
          <a:p>
            <a:r>
              <a:rPr lang="en-US" b="1" dirty="0" smtClean="0"/>
              <a:t>Add a </a:t>
            </a:r>
            <a:r>
              <a:rPr lang="en-US" b="1" dirty="0" err="1" smtClean="0"/>
              <a:t>FontPointHeight</a:t>
            </a:r>
            <a:r>
              <a:rPr lang="en-US" b="1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Sets the height of an object in points. We will only set the height and allow Windows to calculate the width</a:t>
            </a:r>
          </a:p>
          <a:p>
            <a:r>
              <a:rPr lang="en-US" dirty="0" smtClean="0"/>
              <a:t>This would not change the </a:t>
            </a:r>
            <a:r>
              <a:rPr lang="en-US" dirty="0" err="1" smtClean="0"/>
              <a:t>FontSize</a:t>
            </a:r>
            <a:r>
              <a:rPr lang="en-US" dirty="0" smtClean="0"/>
              <a:t> interface or the </a:t>
            </a:r>
            <a:r>
              <a:rPr lang="en-US" dirty="0" err="1" smtClean="0"/>
              <a:t>Physical_FontSize</a:t>
            </a:r>
            <a:r>
              <a:rPr lang="en-US" dirty="0" smtClean="0"/>
              <a:t> interface. If you don’t use these new properties and use the old ones, nothing changes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FontPointHeight</a:t>
            </a:r>
            <a:r>
              <a:rPr lang="en-US" dirty="0" smtClean="0"/>
              <a:t> is the suggested mechanism for getting and setting font heights</a:t>
            </a:r>
          </a:p>
          <a:p>
            <a:r>
              <a:rPr lang="en-US" dirty="0" smtClean="0"/>
              <a:t>The advantages of </a:t>
            </a:r>
            <a:r>
              <a:rPr lang="en-US" dirty="0" err="1" smtClean="0"/>
              <a:t>FontPointHeight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/>
              <a:t>It’s a real known sensible unit, which everyone else uses</a:t>
            </a:r>
          </a:p>
          <a:p>
            <a:pPr lvl="1"/>
            <a:r>
              <a:rPr lang="en-US" dirty="0" smtClean="0"/>
              <a:t>The same metric (1/72 logical inch) is applied to all fonts</a:t>
            </a:r>
          </a:p>
          <a:p>
            <a:pPr lvl="1"/>
            <a:r>
              <a:rPr lang="en-US" dirty="0" smtClean="0"/>
              <a:t>It scales with different resolutions and DPI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03099-ED96-47AB-BCCD-81729D3ABCB2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the Windows System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24"/>
            <a:ext cx="8229600" cy="41814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Support an option to just use the Windows system defaults, which will be used to set the Typeface and Height automatically</a:t>
            </a:r>
          </a:p>
          <a:p>
            <a:r>
              <a:rPr lang="en-US" dirty="0" smtClean="0"/>
              <a:t>This basic change (which relies on the change to using points) improves both the font and high DPI behaviors</a:t>
            </a:r>
          </a:p>
          <a:p>
            <a:r>
              <a:rPr lang="en-US" dirty="0" smtClean="0"/>
              <a:t>Interface to determine which method is used and font specifics</a:t>
            </a:r>
          </a:p>
          <a:p>
            <a:pPr lvl="1"/>
            <a:r>
              <a:rPr lang="en-US" dirty="0" smtClean="0"/>
              <a:t>Get / Set </a:t>
            </a:r>
            <a:r>
              <a:rPr lang="en-US" dirty="0" err="1" smtClean="0"/>
              <a:t>pbUseWindowsFont</a:t>
            </a:r>
            <a:r>
              <a:rPr lang="en-US" dirty="0" smtClean="0"/>
              <a:t> to </a:t>
            </a:r>
            <a:r>
              <a:rPr lang="en-US" dirty="0" err="1" smtClean="0"/>
              <a:t>True|False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WindowsTypeFace</a:t>
            </a:r>
            <a:r>
              <a:rPr lang="en-US" dirty="0" smtClean="0"/>
              <a:t> to </a:t>
            </a:r>
            <a:r>
              <a:rPr lang="en-US" dirty="0" err="1" smtClean="0"/>
              <a:t>sVar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WindowsFontPointHeight</a:t>
            </a:r>
            <a:r>
              <a:rPr lang="en-US" dirty="0" smtClean="0"/>
              <a:t> to </a:t>
            </a:r>
            <a:r>
              <a:rPr lang="en-US" dirty="0" err="1" smtClean="0"/>
              <a:t>iVar</a:t>
            </a:r>
            <a:endParaRPr lang="en-US" dirty="0" smtClean="0"/>
          </a:p>
          <a:p>
            <a:r>
              <a:rPr lang="en-US" dirty="0" err="1" smtClean="0"/>
              <a:t>pbUseWindowsFont</a:t>
            </a:r>
            <a:r>
              <a:rPr lang="en-US" dirty="0" smtClean="0"/>
              <a:t> is an Application object property</a:t>
            </a:r>
          </a:p>
          <a:p>
            <a:pPr lvl="1"/>
            <a:r>
              <a:rPr lang="en-US" dirty="0" smtClean="0"/>
              <a:t>Easily set in the Studio on a project-by-project basis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48545-11B4-4458-9FA0-CA4C111B83AB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254061"/>
                </a:solidFill>
                <a:latin typeface="+mj-lt"/>
                <a:ea typeface="+mj-ea"/>
                <a:cs typeface="+mj-cs"/>
              </a:rPr>
              <a:t>Studio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Proper modeling of visual components and properties</a:t>
            </a:r>
          </a:p>
          <a:p>
            <a:pPr lvl="0"/>
            <a:r>
              <a:rPr lang="en-US" dirty="0" smtClean="0"/>
              <a:t>Promote the recommended property use (which are exposed)</a:t>
            </a:r>
          </a:p>
          <a:p>
            <a:pPr lvl="0"/>
            <a:r>
              <a:rPr lang="en-US" dirty="0" smtClean="0"/>
              <a:t>The Studio can model components using the new style (Windows system font) or in legacy mode</a:t>
            </a:r>
          </a:p>
          <a:p>
            <a:pPr lvl="0"/>
            <a:r>
              <a:rPr lang="en-US" dirty="0" smtClean="0"/>
              <a:t>Add an option to the manifest to support the disabling of DPI Virtualization, which allows you to determine how this behaves on a project level</a:t>
            </a:r>
          </a:p>
          <a:p>
            <a:pPr lvl="1"/>
            <a:r>
              <a:rPr lang="en-US" dirty="0" smtClean="0"/>
              <a:t>The default is Disabled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07439-C46A-4A3A-A5CC-7F5A952F467C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Properly Document How to Use 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Whenever possible just use the Windows System Font</a:t>
            </a:r>
          </a:p>
          <a:p>
            <a:pPr lvl="0"/>
            <a:r>
              <a:rPr lang="en-US" dirty="0" smtClean="0"/>
              <a:t>Don’t set fonts unless you need to</a:t>
            </a:r>
          </a:p>
          <a:p>
            <a:pPr lvl="0"/>
            <a:r>
              <a:rPr lang="en-US" dirty="0" smtClean="0"/>
              <a:t>Use </a:t>
            </a:r>
            <a:r>
              <a:rPr lang="en-US" dirty="0" err="1" smtClean="0"/>
              <a:t>FontPointHeight</a:t>
            </a:r>
            <a:r>
              <a:rPr lang="en-US" dirty="0" smtClean="0"/>
              <a:t> when setting font height. Do not use </a:t>
            </a:r>
            <a:r>
              <a:rPr lang="en-US" dirty="0" err="1" smtClean="0"/>
              <a:t>FontSize</a:t>
            </a:r>
            <a:r>
              <a:rPr lang="en-US" dirty="0" smtClean="0"/>
              <a:t> or </a:t>
            </a:r>
            <a:r>
              <a:rPr lang="en-US" dirty="0" err="1" smtClean="0"/>
              <a:t>Physical_FontSize</a:t>
            </a:r>
            <a:endParaRPr lang="en-US" dirty="0" smtClean="0"/>
          </a:p>
          <a:p>
            <a:pPr lvl="0"/>
            <a:r>
              <a:rPr lang="en-US" dirty="0" smtClean="0"/>
              <a:t>Set fonts in the controls and not their containers</a:t>
            </a:r>
          </a:p>
          <a:p>
            <a:pPr lvl="0"/>
            <a:r>
              <a:rPr lang="en-US" dirty="0" smtClean="0"/>
              <a:t>If you want the control to resize based on the font, use the Font interface (e.g., </a:t>
            </a:r>
            <a:r>
              <a:rPr lang="en-US" dirty="0" err="1" smtClean="0"/>
              <a:t>FontWeight</a:t>
            </a:r>
            <a:r>
              <a:rPr lang="en-US" dirty="0" smtClean="0"/>
              <a:t>). If you want the control to stay the same size, use the </a:t>
            </a:r>
            <a:r>
              <a:rPr lang="en-US" dirty="0" err="1" smtClean="0"/>
              <a:t>Form_Font</a:t>
            </a:r>
            <a:r>
              <a:rPr lang="en-US" dirty="0" smtClean="0"/>
              <a:t> interface (e.g., </a:t>
            </a:r>
            <a:r>
              <a:rPr lang="en-US" dirty="0" err="1" smtClean="0"/>
              <a:t>Form_FontWeight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If you want your application to scale well, always use dialog units and avoid using GUI units (e.g., </a:t>
            </a:r>
            <a:r>
              <a:rPr lang="en-US" dirty="0" err="1" smtClean="0"/>
              <a:t>GuiSize</a:t>
            </a:r>
            <a:r>
              <a:rPr lang="en-US" dirty="0" smtClean="0"/>
              <a:t>, </a:t>
            </a:r>
            <a:r>
              <a:rPr lang="en-US" dirty="0" err="1" smtClean="0"/>
              <a:t>GuiLocation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033AA-04D7-4410-9162-B58BD2C2034A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High-DPI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338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Manufacturers are shipping lots of high-resolution displays</a:t>
            </a:r>
          </a:p>
          <a:p>
            <a:r>
              <a:rPr lang="en-US" dirty="0" smtClean="0"/>
              <a:t>The traditional default setting of 96 DPI can no longer be assumed</a:t>
            </a:r>
          </a:p>
          <a:p>
            <a:endParaRPr lang="en-US" dirty="0" smtClean="0"/>
          </a:p>
          <a:p>
            <a:r>
              <a:rPr lang="en-US" dirty="0" smtClean="0"/>
              <a:t>There is more to designing for DPI Awareness than just font sizes</a:t>
            </a:r>
          </a:p>
          <a:p>
            <a:pPr lvl="1"/>
            <a:r>
              <a:rPr lang="en-US" dirty="0" smtClean="0"/>
              <a:t>Clipped UI elements or text</a:t>
            </a:r>
          </a:p>
          <a:p>
            <a:pPr lvl="1"/>
            <a:r>
              <a:rPr lang="en-US" dirty="0" smtClean="0"/>
              <a:t>Incorrect font size</a:t>
            </a:r>
          </a:p>
          <a:p>
            <a:pPr lvl="1"/>
            <a:r>
              <a:rPr lang="en-US" dirty="0" smtClean="0"/>
              <a:t>Incorrect layout</a:t>
            </a:r>
          </a:p>
          <a:p>
            <a:pPr lvl="1"/>
            <a:r>
              <a:rPr lang="en-US" dirty="0" smtClean="0"/>
              <a:t>Blurred UI elements</a:t>
            </a:r>
          </a:p>
          <a:p>
            <a:pPr lvl="1"/>
            <a:r>
              <a:rPr lang="en-US" dirty="0" smtClean="0"/>
              <a:t>Pixilated text</a:t>
            </a:r>
          </a:p>
          <a:p>
            <a:pPr lvl="1"/>
            <a:r>
              <a:rPr lang="en-US" dirty="0" smtClean="0"/>
              <a:t>Input issues</a:t>
            </a:r>
          </a:p>
          <a:p>
            <a:pPr lvl="1"/>
            <a:r>
              <a:rPr lang="en-US" dirty="0" smtClean="0"/>
              <a:t>Partial rendering of full-screen applications</a:t>
            </a:r>
          </a:p>
          <a:p>
            <a:pPr lvl="1"/>
            <a:r>
              <a:rPr lang="en-US" dirty="0" smtClean="0"/>
              <a:t>Incorrect use of effective resolution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the list above is from the MSDN article “</a:t>
            </a:r>
            <a:r>
              <a:rPr lang="en-US" dirty="0" smtClean="0">
                <a:hlinkClick r:id="rId2"/>
              </a:rPr>
              <a:t>Writing High-DPI Win32 Applications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 This is a great article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B7C91-F0F8-4F87-9A7F-23D89E9FEFEE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DataFlex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62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Visual DataFlex 2012 will have </a:t>
            </a:r>
            <a:r>
              <a:rPr lang="en-US" sz="2400" dirty="0" smtClean="0"/>
              <a:t>two </a:t>
            </a:r>
            <a:r>
              <a:rPr lang="en-US" sz="2400" dirty="0"/>
              <a:t>releases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Visual DataFlex 17.0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Visual DataFlex 17.1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DISD 2012 Sessions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Visual DataFlex 17.0 – this session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Data Dictionaries In-Depth, Part 1 – 11:15 am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Data Dictionaries In-Depth, Part 2 – 1:00 pm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Consuming Web Services – Saturday, 11:15 am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Visual DataFlex 2012 Web Development – Saturday, 1:00 pm</a:t>
            </a: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 have a lot to show, so let’s </a:t>
            </a:r>
            <a:r>
              <a:rPr lang="en-US" sz="2400"/>
              <a:t>get </a:t>
            </a:r>
            <a:r>
              <a:rPr lang="en-US" sz="2400" smtClean="0"/>
              <a:t>started…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font stuff looks really cool, but what in the world should I do about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1562"/>
            <a:ext cx="8229600" cy="39830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a quick test!</a:t>
            </a:r>
          </a:p>
          <a:p>
            <a:pPr lvl="1"/>
            <a:r>
              <a:rPr lang="en-US" dirty="0" smtClean="0"/>
              <a:t>Use the Visual Modeler in combination with the </a:t>
            </a:r>
            <a:r>
              <a:rPr lang="en-US" dirty="0" err="1" smtClean="0"/>
              <a:t>ToDo</a:t>
            </a:r>
            <a:r>
              <a:rPr lang="en-US" dirty="0" smtClean="0"/>
              <a:t> system.</a:t>
            </a:r>
          </a:p>
          <a:p>
            <a:r>
              <a:rPr lang="en-US" dirty="0" smtClean="0"/>
              <a:t>Be aware that sizes will change</a:t>
            </a:r>
          </a:p>
          <a:p>
            <a:r>
              <a:rPr lang="en-US" dirty="0" smtClean="0"/>
              <a:t>Run under different operating systems and different DPI settings </a:t>
            </a:r>
          </a:p>
          <a:p>
            <a:pPr lvl="1"/>
            <a:r>
              <a:rPr lang="en-US" dirty="0" smtClean="0"/>
              <a:t>Virtual machines make this so much easier!</a:t>
            </a:r>
          </a:p>
          <a:p>
            <a:r>
              <a:rPr lang="en-US" dirty="0" smtClean="0"/>
              <a:t>Realize that newer platforms (Windows 7 and Vista) are better than older (XP) – there isn’t much you can do if you don’t like the way the platform handles scaling</a:t>
            </a:r>
          </a:p>
          <a:p>
            <a:r>
              <a:rPr lang="en-US" dirty="0" smtClean="0"/>
              <a:t>Let’s do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D8662-3169-43F7-9DC0-DD34CBABC4E9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- Font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You should search your source for code that explicitly sets fonts.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Get / Set Typeface</a:t>
            </a:r>
            <a:r>
              <a:rPr lang="en-US" dirty="0" smtClean="0"/>
              <a:t>: if the typeface is “ms sans serif” you probably want to remove it. Anything else, should be marked for testing.</a:t>
            </a:r>
          </a:p>
          <a:p>
            <a:r>
              <a:rPr lang="en-US" b="1" dirty="0" smtClean="0"/>
              <a:t>Get/Set </a:t>
            </a:r>
            <a:r>
              <a:rPr lang="en-US" b="1" dirty="0" err="1" smtClean="0"/>
              <a:t>FontSize</a:t>
            </a:r>
            <a:r>
              <a:rPr lang="en-US" dirty="0" smtClean="0"/>
              <a:t>: You want to get rid of this.  First try removing it as it may be unnecessary. If you need to set a custom height, use </a:t>
            </a:r>
            <a:r>
              <a:rPr lang="en-US" dirty="0" err="1" smtClean="0"/>
              <a:t>FontPointHeight</a:t>
            </a:r>
            <a:r>
              <a:rPr lang="en-US" dirty="0" smtClean="0"/>
              <a:t> instead.</a:t>
            </a:r>
          </a:p>
          <a:p>
            <a:r>
              <a:rPr lang="en-US" b="1" dirty="0" smtClean="0"/>
              <a:t>Get/Set </a:t>
            </a:r>
            <a:r>
              <a:rPr lang="en-US" b="1" dirty="0" err="1" smtClean="0"/>
              <a:t>Physical_FontSize</a:t>
            </a:r>
            <a:r>
              <a:rPr lang="en-US" dirty="0" smtClean="0"/>
              <a:t>: You want to get rid of this.  First try removing it as it may be unnecessary. If you need to set a custom height, use </a:t>
            </a:r>
            <a:r>
              <a:rPr lang="en-US" dirty="0" err="1" smtClean="0"/>
              <a:t>FontPointHeight</a:t>
            </a:r>
            <a:r>
              <a:rPr lang="en-US" dirty="0" smtClean="0"/>
              <a:t> instead.</a:t>
            </a:r>
          </a:p>
          <a:p>
            <a:r>
              <a:rPr lang="en-US" b="1" dirty="0" smtClean="0"/>
              <a:t>Get/Set </a:t>
            </a:r>
            <a:r>
              <a:rPr lang="en-US" b="1" dirty="0" err="1" smtClean="0"/>
              <a:t>Form_FontSize</a:t>
            </a:r>
            <a:r>
              <a:rPr lang="en-US" dirty="0" smtClean="0"/>
              <a:t>: see </a:t>
            </a:r>
            <a:r>
              <a:rPr lang="en-US" dirty="0" err="1" smtClean="0"/>
              <a:t>FontSize</a:t>
            </a:r>
            <a:endParaRPr lang="en-US" dirty="0" smtClean="0"/>
          </a:p>
          <a:p>
            <a:r>
              <a:rPr lang="en-US" b="1" dirty="0" smtClean="0"/>
              <a:t>Get/Set </a:t>
            </a:r>
            <a:r>
              <a:rPr lang="en-US" b="1" dirty="0" err="1" smtClean="0"/>
              <a:t>Form_Typeface</a:t>
            </a:r>
            <a:r>
              <a:rPr lang="en-US" dirty="0" smtClean="0"/>
              <a:t>: see Typeface</a:t>
            </a:r>
          </a:p>
          <a:p>
            <a:r>
              <a:rPr lang="en-US" b="1" dirty="0" smtClean="0"/>
              <a:t>Get/Set </a:t>
            </a:r>
            <a:r>
              <a:rPr lang="en-US" b="1" dirty="0" err="1" smtClean="0"/>
              <a:t>Form_PhysicalFontSize</a:t>
            </a:r>
            <a:r>
              <a:rPr lang="en-US" dirty="0" smtClean="0"/>
              <a:t>: </a:t>
            </a:r>
            <a:r>
              <a:rPr lang="en-US" dirty="0" err="1" smtClean="0"/>
              <a:t>PhysicalFontSize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EB836-B691-4309-912D-226D71D2658E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- 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GUI Settings</a:t>
            </a:r>
          </a:p>
          <a:p>
            <a:pPr lvl="1"/>
            <a:r>
              <a:rPr lang="en-US" dirty="0" smtClean="0"/>
              <a:t>Most code dealing with GUI properties will fine</a:t>
            </a:r>
          </a:p>
          <a:p>
            <a:pPr lvl="1"/>
            <a:r>
              <a:rPr lang="en-US" dirty="0" smtClean="0"/>
              <a:t>If using explicit settings (Set </a:t>
            </a:r>
            <a:r>
              <a:rPr lang="en-US" dirty="0" err="1" smtClean="0"/>
              <a:t>GUISize</a:t>
            </a:r>
            <a:r>
              <a:rPr lang="en-US" dirty="0" smtClean="0"/>
              <a:t> to 100 120) in place of dialog settings (Set Size to 10 14) it may not scale well or look as good – pay special attention</a:t>
            </a:r>
          </a:p>
          <a:p>
            <a:r>
              <a:rPr lang="en-US" dirty="0" smtClean="0"/>
              <a:t>Bitmaps in Containers</a:t>
            </a:r>
          </a:p>
          <a:p>
            <a:pPr lvl="1"/>
            <a:r>
              <a:rPr lang="en-US" dirty="0" smtClean="0"/>
              <a:t>Bitmaps in </a:t>
            </a:r>
            <a:r>
              <a:rPr lang="en-US" dirty="0" err="1" smtClean="0"/>
              <a:t>BitMapContainer</a:t>
            </a:r>
            <a:r>
              <a:rPr lang="en-US" dirty="0" smtClean="0"/>
              <a:t>, </a:t>
            </a:r>
            <a:r>
              <a:rPr lang="en-US" dirty="0" err="1" smtClean="0"/>
              <a:t>dbBitMap</a:t>
            </a:r>
            <a:r>
              <a:rPr lang="en-US" dirty="0" smtClean="0"/>
              <a:t> and Container3d should be checked</a:t>
            </a:r>
          </a:p>
          <a:p>
            <a:pPr lvl="1"/>
            <a:r>
              <a:rPr lang="en-US" dirty="0" smtClean="0"/>
              <a:t>Try using </a:t>
            </a:r>
            <a:r>
              <a:rPr lang="en-US" dirty="0" err="1" smtClean="0"/>
              <a:t>Bitmap_Stretched</a:t>
            </a:r>
            <a:r>
              <a:rPr lang="en-US" dirty="0" smtClean="0"/>
              <a:t> (easiest change but may not look optimal)</a:t>
            </a:r>
          </a:p>
          <a:p>
            <a:pPr lvl="1"/>
            <a:r>
              <a:rPr lang="en-US" dirty="0" smtClean="0"/>
              <a:t>Arrange so smaller bitmaps still look purposeful (whitespace and centering)</a:t>
            </a:r>
          </a:p>
          <a:p>
            <a:pPr lvl="1"/>
            <a:r>
              <a:rPr lang="en-US" dirty="0" smtClean="0"/>
              <a:t>Set the size of the container to match the bitmap</a:t>
            </a:r>
          </a:p>
          <a:p>
            <a:pPr lvl="1"/>
            <a:r>
              <a:rPr lang="en-US" dirty="0" smtClean="0"/>
              <a:t>Custom code to use different container and bitmaps at different DPIs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CFF4D-E4A2-4FD7-A232-1B4EDC75CF94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22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Previous 17.0 Sessions</a:t>
            </a:r>
            <a:endParaRPr lang="en-US" sz="4000" dirty="0"/>
          </a:p>
        </p:txBody>
      </p:sp>
      <p:sp>
        <p:nvSpPr>
          <p:cNvPr id="79875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Data Dictionary Webinar Series</a:t>
            </a:r>
          </a:p>
          <a:p>
            <a:pPr lvl="1"/>
            <a:r>
              <a:rPr lang="en-US" sz="1400" dirty="0" smtClean="0"/>
              <a:t>Part 1, November 15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2011</a:t>
            </a:r>
          </a:p>
          <a:p>
            <a:pPr lvl="1"/>
            <a:r>
              <a:rPr lang="en-US" sz="1400" dirty="0" smtClean="0"/>
              <a:t>Part 2, November 17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2011</a:t>
            </a:r>
          </a:p>
          <a:p>
            <a:pPr lvl="1"/>
            <a:r>
              <a:rPr lang="en-US" sz="1400" dirty="0" smtClean="0"/>
              <a:t>Focused  primarily on Long Table and Column Names and Data Dictionary changes </a:t>
            </a:r>
            <a:r>
              <a:rPr lang="en-US" sz="1400" dirty="0" smtClean="0">
                <a:sym typeface="Wingdings" pitchFamily="2" charset="2"/>
              </a:rPr>
              <a:t> Lots  of changes!</a:t>
            </a:r>
            <a:endParaRPr lang="en-US" sz="1400" dirty="0" smtClean="0"/>
          </a:p>
          <a:p>
            <a:r>
              <a:rPr lang="en-US" sz="1800" dirty="0" smtClean="0"/>
              <a:t>Progress Report</a:t>
            </a:r>
          </a:p>
          <a:p>
            <a:pPr lvl="1"/>
            <a:r>
              <a:rPr lang="en-US" sz="1400" dirty="0" smtClean="0"/>
              <a:t>January 26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2012</a:t>
            </a:r>
          </a:p>
          <a:p>
            <a:pPr lvl="1"/>
            <a:r>
              <a:rPr lang="en-US" sz="1400" dirty="0" smtClean="0"/>
              <a:t>DD Updates – including how we responded to your feedback</a:t>
            </a:r>
          </a:p>
          <a:p>
            <a:pPr lvl="1"/>
            <a:r>
              <a:rPr lang="en-US" sz="1400" dirty="0" smtClean="0"/>
              <a:t>Date entry, entering and exiting events,  client web service improvements,  </a:t>
            </a:r>
            <a:r>
              <a:rPr lang="en-US" sz="1400" dirty="0" err="1" smtClean="0"/>
              <a:t>ToDo</a:t>
            </a:r>
            <a:r>
              <a:rPr lang="en-US" sz="1400" dirty="0" smtClean="0"/>
              <a:t> Items,  Find in Files</a:t>
            </a:r>
          </a:p>
          <a:p>
            <a:r>
              <a:rPr lang="en-US" sz="1800" dirty="0" smtClean="0"/>
              <a:t>Beta Preview</a:t>
            </a:r>
          </a:p>
          <a:p>
            <a:pPr lvl="1"/>
            <a:r>
              <a:rPr lang="en-US" sz="1400" dirty="0" smtClean="0"/>
              <a:t>February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2012</a:t>
            </a:r>
          </a:p>
          <a:p>
            <a:pPr lvl="1"/>
            <a:r>
              <a:rPr lang="en-US" sz="1400" dirty="0" smtClean="0"/>
              <a:t>Workspace Dashboard &amp; Font Improvements</a:t>
            </a:r>
          </a:p>
          <a:p>
            <a:r>
              <a:rPr lang="en-US" sz="1800" dirty="0" smtClean="0"/>
              <a:t>All of these (and more) are available at www.dataaccess.com under </a:t>
            </a:r>
            <a:r>
              <a:rPr lang="en-US" sz="1800" dirty="0" smtClean="0">
                <a:hlinkClick r:id="rId3"/>
              </a:rPr>
              <a:t>Support &amp; Resources | Webinar Libraries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Summary of </a:t>
            </a:r>
            <a:r>
              <a:rPr lang="en-US" sz="4000" dirty="0" smtClean="0"/>
              <a:t>Visual DataFlex </a:t>
            </a:r>
            <a:r>
              <a:rPr lang="en-US" sz="4000" dirty="0"/>
              <a:t>17.0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Font Improvements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Longer </a:t>
            </a:r>
            <a:r>
              <a:rPr lang="en-US" sz="2000" b="1" dirty="0"/>
              <a:t>Table and Column Names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Studio </a:t>
            </a:r>
            <a:r>
              <a:rPr lang="en-US" sz="2000" b="1" dirty="0" smtClean="0"/>
              <a:t>Improvements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Workspace Dashboard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To Do panel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Multi-file search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Find all Occurrences in editor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Lots of fixes and behavioral tweaks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b="1" dirty="0"/>
              <a:t>Video Walkthroughs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Easier to Use Client Web Services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Easier </a:t>
            </a:r>
            <a:r>
              <a:rPr lang="en-US" sz="2000" dirty="0"/>
              <a:t>Date </a:t>
            </a:r>
            <a:r>
              <a:rPr lang="en-US" sz="2000" dirty="0" smtClean="0"/>
              <a:t>Entry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Entering </a:t>
            </a:r>
            <a:r>
              <a:rPr lang="en-US" sz="2000" dirty="0"/>
              <a:t>/ </a:t>
            </a:r>
            <a:r>
              <a:rPr lang="en-US" sz="2000" dirty="0" smtClean="0"/>
              <a:t>Exiting Events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Fixes and Improvements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hlinkClick r:id="rId2" action="ppaction://hlinkfile"/>
              </a:rPr>
              <a:t>Documentation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00356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2143125"/>
            <a:ext cx="4038600" cy="41052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DD: Cascade Delete Validation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Pre and Post Find Events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Better Refresh Event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Full DD support for text field DEOs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Better handling of header/detail views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Null Parent Support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DD Remember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Committed Record feature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Local DD Relationships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DD: Better Alias Table </a:t>
            </a:r>
            <a:r>
              <a:rPr lang="en-US" sz="2000" dirty="0" smtClean="0"/>
              <a:t>Support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Longer Table and Column Names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Maximum Table Name (logical name) has been increased from 8 to 31 characters</a:t>
            </a:r>
          </a:p>
          <a:p>
            <a:pPr lvl="1"/>
            <a:r>
              <a:rPr lang="en-US" sz="1800" i="1" dirty="0"/>
              <a:t>Employe1</a:t>
            </a:r>
            <a:r>
              <a:rPr lang="en-US" sz="1800" dirty="0"/>
              <a:t> can now be called </a:t>
            </a:r>
            <a:r>
              <a:rPr lang="en-US" sz="1800" i="1" dirty="0" err="1"/>
              <a:t>EmployeeOvertimeHours</a:t>
            </a:r>
            <a:r>
              <a:rPr lang="en-US" sz="1800" dirty="0"/>
              <a:t>	</a:t>
            </a:r>
          </a:p>
          <a:p>
            <a:r>
              <a:rPr lang="en-US" sz="1800" dirty="0"/>
              <a:t>Maximum Column names have been increased from 15 to 32 characters</a:t>
            </a:r>
          </a:p>
          <a:p>
            <a:pPr lvl="1"/>
            <a:r>
              <a:rPr lang="en-US" sz="1800" i="1" dirty="0" err="1"/>
              <a:t>Employee.InsurancePrvdr</a:t>
            </a:r>
            <a:r>
              <a:rPr lang="en-US" sz="1800" dirty="0"/>
              <a:t> can now be </a:t>
            </a:r>
            <a:r>
              <a:rPr lang="en-US" sz="1800" i="1" dirty="0" err="1"/>
              <a:t>EmployeeInsuranceProvider</a:t>
            </a:r>
            <a:endParaRPr lang="en-US" sz="1800" i="1" dirty="0"/>
          </a:p>
          <a:p>
            <a:r>
              <a:rPr lang="en-US" sz="1800" dirty="0"/>
              <a:t>This applies to all backend databases including the embedded database</a:t>
            </a:r>
          </a:p>
          <a:p>
            <a:r>
              <a:rPr lang="en-US" sz="1800" dirty="0"/>
              <a:t>This change is fully backwards compatible</a:t>
            </a:r>
          </a:p>
          <a:p>
            <a:pPr lvl="1"/>
            <a:r>
              <a:rPr lang="en-US" sz="1800" dirty="0"/>
              <a:t>No changes required in the Table format</a:t>
            </a:r>
          </a:p>
          <a:p>
            <a:pPr lvl="1"/>
            <a:r>
              <a:rPr lang="en-US" sz="1800" dirty="0"/>
              <a:t>Names are still stored in </a:t>
            </a:r>
            <a:r>
              <a:rPr lang="en-US" sz="1800" dirty="0" err="1"/>
              <a:t>Filelist</a:t>
            </a:r>
            <a:r>
              <a:rPr lang="en-US" sz="1800" dirty="0"/>
              <a:t> and .</a:t>
            </a:r>
            <a:r>
              <a:rPr lang="en-US" sz="1800" dirty="0" err="1"/>
              <a:t>fd</a:t>
            </a:r>
            <a:r>
              <a:rPr lang="en-US" sz="1800" dirty="0"/>
              <a:t> files</a:t>
            </a:r>
          </a:p>
          <a:p>
            <a:pPr lvl="1"/>
            <a:r>
              <a:rPr lang="en-US" sz="1800" dirty="0"/>
              <a:t>If you need compatibility with old versions, just keep the name lengths at their old shorter limit</a:t>
            </a:r>
          </a:p>
          <a:p>
            <a:pPr lvl="1"/>
            <a:r>
              <a:rPr lang="en-US" sz="1800" dirty="0"/>
              <a:t>The new size limits were created to maintain maximum backwards compatibility </a:t>
            </a:r>
          </a:p>
          <a:p>
            <a:pPr lvl="1"/>
            <a:endParaRPr lang="en-US" sz="1800" dirty="0"/>
          </a:p>
          <a:p>
            <a:r>
              <a:rPr lang="en-US" sz="1800" dirty="0"/>
              <a:t>This has been at the top of developers wish list for a long </a:t>
            </a:r>
            <a:r>
              <a:rPr lang="en-US" sz="1800" dirty="0" smtClean="0"/>
              <a:t>time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Studio Enhancements	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Automatic “</a:t>
            </a:r>
            <a:r>
              <a:rPr lang="en-US" sz="1800" dirty="0" err="1"/>
              <a:t>Todo</a:t>
            </a:r>
            <a:r>
              <a:rPr lang="en-US" sz="1800" dirty="0"/>
              <a:t>” support</a:t>
            </a:r>
          </a:p>
          <a:p>
            <a:pPr lvl="1"/>
            <a:r>
              <a:rPr lang="en-US" sz="1600" dirty="0"/>
              <a:t>A menu item and a hot key (</a:t>
            </a:r>
            <a:r>
              <a:rPr lang="en-US" sz="1600" dirty="0" err="1"/>
              <a:t>Ctrl+T</a:t>
            </a:r>
            <a:r>
              <a:rPr lang="en-US" sz="1600" dirty="0"/>
              <a:t>) adds a “// </a:t>
            </a:r>
            <a:r>
              <a:rPr lang="en-US" sz="1600" dirty="0" err="1"/>
              <a:t>Todo</a:t>
            </a:r>
            <a:r>
              <a:rPr lang="en-US" sz="1600" dirty="0"/>
              <a:t>:” to your code.</a:t>
            </a:r>
          </a:p>
          <a:p>
            <a:pPr lvl="2"/>
            <a:r>
              <a:rPr lang="en-US" sz="1400" dirty="0"/>
              <a:t> You just need to add the </a:t>
            </a:r>
            <a:r>
              <a:rPr lang="en-US" sz="1400" dirty="0" err="1"/>
              <a:t>todo</a:t>
            </a:r>
            <a:r>
              <a:rPr lang="en-US" sz="1400" dirty="0"/>
              <a:t> text</a:t>
            </a:r>
          </a:p>
          <a:p>
            <a:pPr lvl="1"/>
            <a:r>
              <a:rPr lang="en-US" sz="1600" dirty="0"/>
              <a:t>A “To Do Items” panel lists all outstanding </a:t>
            </a:r>
            <a:r>
              <a:rPr lang="en-US" sz="1600" dirty="0" err="1"/>
              <a:t>todo</a:t>
            </a:r>
            <a:r>
              <a:rPr lang="en-US" sz="1600" dirty="0"/>
              <a:t> items</a:t>
            </a:r>
          </a:p>
          <a:p>
            <a:pPr lvl="2"/>
            <a:r>
              <a:rPr lang="en-US" sz="1400" dirty="0"/>
              <a:t>Clicking on </a:t>
            </a:r>
            <a:r>
              <a:rPr lang="en-US" sz="1400" dirty="0" err="1"/>
              <a:t>todo</a:t>
            </a:r>
            <a:r>
              <a:rPr lang="en-US" sz="1400" dirty="0"/>
              <a:t> item will load that file and jump to that line</a:t>
            </a:r>
          </a:p>
          <a:p>
            <a:r>
              <a:rPr lang="en-US" sz="1800" dirty="0"/>
              <a:t>Better Multi-File Search support</a:t>
            </a:r>
          </a:p>
          <a:p>
            <a:pPr lvl="1"/>
            <a:r>
              <a:rPr lang="en-US" sz="1600" dirty="0"/>
              <a:t>Match whole words</a:t>
            </a:r>
          </a:p>
          <a:p>
            <a:pPr lvl="1"/>
            <a:r>
              <a:rPr lang="en-US" sz="1600" dirty="0"/>
              <a:t>Find in files can be accessed from the editor’s context menu</a:t>
            </a:r>
          </a:p>
          <a:p>
            <a:pPr lvl="1"/>
            <a:r>
              <a:rPr lang="en-US" sz="1600" dirty="0"/>
              <a:t>It is now easier to add search paths (libraries, etc</a:t>
            </a:r>
            <a:r>
              <a:rPr lang="en-US" sz="1600" dirty="0" smtClean="0"/>
              <a:t>.)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Entry Improvements</a:t>
            </a:r>
          </a:p>
        </p:txBody>
      </p:sp>
      <p:sp>
        <p:nvSpPr>
          <p:cNvPr id="68611" name="Rectangle 2051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229600" cy="4602163"/>
          </a:xfrm>
        </p:spPr>
        <p:txBody>
          <a:bodyPr/>
          <a:lstStyle/>
          <a:p>
            <a:r>
              <a:rPr lang="en-US" sz="2000" dirty="0"/>
              <a:t>New Entering / Exiting Messages sent to containers</a:t>
            </a:r>
          </a:p>
          <a:p>
            <a:pPr lvl="1"/>
            <a:r>
              <a:rPr lang="en-US" sz="1800" i="1" dirty="0" err="1"/>
              <a:t>OnExitArea</a:t>
            </a:r>
            <a:r>
              <a:rPr lang="en-US" sz="1800" dirty="0"/>
              <a:t> and </a:t>
            </a:r>
            <a:r>
              <a:rPr lang="en-US" sz="1800" i="1" dirty="0" err="1"/>
              <a:t>OnEnterArea</a:t>
            </a:r>
            <a:endParaRPr lang="en-US" sz="1800" i="1" dirty="0"/>
          </a:p>
          <a:p>
            <a:pPr lvl="1"/>
            <a:r>
              <a:rPr lang="en-US" sz="1800" dirty="0"/>
              <a:t>These are sent to the container of the control being entered or exited</a:t>
            </a:r>
          </a:p>
          <a:p>
            <a:pPr lvl="1"/>
            <a:r>
              <a:rPr lang="en-US" sz="1800" dirty="0"/>
              <a:t>They are delegated up to all containers within the view/scope</a:t>
            </a:r>
          </a:p>
          <a:p>
            <a:pPr lvl="1"/>
            <a:r>
              <a:rPr lang="en-US" sz="1800" dirty="0"/>
              <a:t>They are sent after navigation is complete (a notification, not a verification)</a:t>
            </a:r>
          </a:p>
          <a:p>
            <a:pPr lvl="1"/>
            <a:endParaRPr lang="en-US" sz="1800" dirty="0"/>
          </a:p>
          <a:p>
            <a:r>
              <a:rPr lang="en-US" sz="2000" dirty="0"/>
              <a:t>Improved Masked date data entry</a:t>
            </a:r>
          </a:p>
          <a:p>
            <a:pPr lvl="1"/>
            <a:r>
              <a:rPr lang="en-US" sz="1800" dirty="0"/>
              <a:t>If year is not entered, current year is used</a:t>
            </a:r>
          </a:p>
          <a:p>
            <a:pPr lvl="2"/>
            <a:r>
              <a:rPr lang="en-US" sz="1600" dirty="0" smtClean="0"/>
              <a:t>3/2 </a:t>
            </a:r>
            <a:r>
              <a:rPr lang="en-US" sz="1600" dirty="0"/>
              <a:t>is changed to 3</a:t>
            </a:r>
            <a:r>
              <a:rPr lang="en-US" sz="1600" dirty="0" smtClean="0"/>
              <a:t>/2/2012</a:t>
            </a:r>
            <a:endParaRPr lang="en-US" sz="1600" dirty="0"/>
          </a:p>
          <a:p>
            <a:pPr lvl="1"/>
            <a:r>
              <a:rPr lang="en-US" sz="1800" dirty="0"/>
              <a:t>Works with mm/</a:t>
            </a:r>
            <a:r>
              <a:rPr lang="en-US" sz="1800" dirty="0" err="1"/>
              <a:t>dd</a:t>
            </a:r>
            <a:r>
              <a:rPr lang="en-US" sz="1800" dirty="0"/>
              <a:t>/</a:t>
            </a:r>
            <a:r>
              <a:rPr lang="en-US" sz="1800" dirty="0" err="1"/>
              <a:t>yy</a:t>
            </a:r>
            <a:r>
              <a:rPr lang="en-US" sz="1800" dirty="0"/>
              <a:t> and </a:t>
            </a:r>
            <a:r>
              <a:rPr lang="en-US" sz="1800" dirty="0" err="1"/>
              <a:t>dd</a:t>
            </a:r>
            <a:r>
              <a:rPr lang="en-US" sz="1800" dirty="0"/>
              <a:t>/mm/</a:t>
            </a:r>
            <a:r>
              <a:rPr lang="en-US" sz="1800" dirty="0" err="1"/>
              <a:t>yy</a:t>
            </a:r>
            <a:r>
              <a:rPr lang="en-US" sz="1800" dirty="0"/>
              <a:t> formats</a:t>
            </a:r>
          </a:p>
          <a:p>
            <a:pPr lvl="1"/>
            <a:r>
              <a:rPr lang="en-US" sz="1800" dirty="0"/>
              <a:t>No changes required in your application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Video Walkthroughs	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>
          <a:xfrm>
            <a:off x="457200" y="2143125"/>
            <a:ext cx="8229600" cy="4029075"/>
          </a:xfrm>
        </p:spPr>
        <p:txBody>
          <a:bodyPr>
            <a:normAutofit/>
          </a:bodyPr>
          <a:lstStyle/>
          <a:p>
            <a:r>
              <a:rPr lang="en-US" sz="1800" dirty="0"/>
              <a:t>We are working on a series of video walkthroughs and how-</a:t>
            </a:r>
            <a:r>
              <a:rPr lang="en-US" sz="1800" dirty="0" err="1"/>
              <a:t>tos</a:t>
            </a:r>
            <a:r>
              <a:rPr lang="en-US" sz="1800" dirty="0"/>
              <a:t> that will demonstrate a number of the basic features and capabilities of Visual </a:t>
            </a:r>
            <a:r>
              <a:rPr lang="en-US" sz="1800" dirty="0" err="1"/>
              <a:t>DataFlex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These will be short and well suited for hosting sites such as You Tube</a:t>
            </a:r>
          </a:p>
          <a:p>
            <a:endParaRPr lang="en-US" sz="1800" dirty="0"/>
          </a:p>
          <a:p>
            <a:r>
              <a:rPr lang="en-US" sz="1800" dirty="0"/>
              <a:t>We want these to:</a:t>
            </a:r>
          </a:p>
          <a:p>
            <a:pPr lvl="1"/>
            <a:r>
              <a:rPr lang="en-US" sz="1600" dirty="0"/>
              <a:t>Show prospective developers the powers of Visual </a:t>
            </a:r>
            <a:r>
              <a:rPr lang="en-US" sz="1600" dirty="0" err="1"/>
              <a:t>DataFlex</a:t>
            </a:r>
            <a:r>
              <a:rPr lang="en-US" sz="1600" dirty="0"/>
              <a:t> and demonstrate how quickly a sophisticated data entry applications can be built</a:t>
            </a:r>
          </a:p>
          <a:p>
            <a:pPr lvl="1"/>
            <a:r>
              <a:rPr lang="en-US" sz="1600" dirty="0"/>
              <a:t>Provide these as tutorials for new programmers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Designed to provide guidance to new users, useful information to existing users and improve usability for all users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Based on the same concepts as the Start Center, but with increased emphasis on prompting </a:t>
            </a:r>
            <a:r>
              <a:rPr lang="en-US" b="1" dirty="0" smtClean="0"/>
              <a:t>actions</a:t>
            </a:r>
            <a:r>
              <a:rPr lang="en-US" dirty="0" smtClean="0"/>
              <a:t> instead of prompting </a:t>
            </a:r>
            <a:r>
              <a:rPr lang="en-US" b="1" dirty="0" smtClean="0"/>
              <a:t>reading</a:t>
            </a:r>
          </a:p>
          <a:p>
            <a:pPr marL="342900" lvl="1" indent="-342900">
              <a:buFont typeface="Arial" charset="0"/>
              <a:buChar char="•"/>
            </a:pP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1P = 1Kw, </a:t>
            </a:r>
            <a:r>
              <a:rPr lang="en-US" dirty="0" smtClean="0">
                <a:hlinkClick r:id="rId2" action="ppaction://hlinkfile"/>
              </a:rPr>
              <a:t>so let’s just take a look…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6A001-3C3E-4003-8815-A5DE0435FE6B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keep in mind about the Workspace Dashboard…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599"/>
            <a:ext cx="8229600" cy="3611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Workspace Dashboard in 17.0 is the start of yet another incremental improvement process</a:t>
            </a:r>
          </a:p>
          <a:p>
            <a:pPr lvl="1"/>
            <a:r>
              <a:rPr lang="en-US" dirty="0" smtClean="0"/>
              <a:t>We will learn things from how our partners demo the product to improve the new user experience</a:t>
            </a:r>
          </a:p>
          <a:p>
            <a:pPr lvl="1"/>
            <a:r>
              <a:rPr lang="en-US" dirty="0" smtClean="0"/>
              <a:t>We will learn things from how you use the dashboard to improve its functionality for developers</a:t>
            </a:r>
          </a:p>
          <a:p>
            <a:pPr lvl="1"/>
            <a:r>
              <a:rPr lang="en-US" dirty="0" smtClean="0"/>
              <a:t>There will be a natural iterative progression of how the Dashboard interacts with other areas of the Studio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6A174-11B6-4E1B-BEDB-6F9252AE2464}" type="datetime1">
              <a:rPr lang="en-US" smtClean="0"/>
              <a:pPr>
                <a:defRPr/>
              </a:pPr>
              <a:t>3/2/2012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DISD 2012 – Dallas,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09117-78E6-40BC-98BA-47D7C66D932B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W New">
  <a:themeElements>
    <a:clrScheme name="DAW New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AW New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AW New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C:\Users\John Tuohy\Desktop\Corroboree 2011\DAW New.pot</Template>
  <TotalTime>2962</TotalTime>
  <Words>1966</Words>
  <Application>Microsoft Office PowerPoint</Application>
  <PresentationFormat>On-screen Show (4:3)</PresentationFormat>
  <Paragraphs>254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DAW New</vt:lpstr>
      <vt:lpstr>Visual DataFlex 17.0</vt:lpstr>
      <vt:lpstr>Visual DataFlex 2012</vt:lpstr>
      <vt:lpstr>Summary of Visual DataFlex 17.0</vt:lpstr>
      <vt:lpstr>Longer Table and Column Names</vt:lpstr>
      <vt:lpstr>Studio Enhancements </vt:lpstr>
      <vt:lpstr>General Entry Improvements</vt:lpstr>
      <vt:lpstr>Video Walkthroughs </vt:lpstr>
      <vt:lpstr>Workspace Dashboard</vt:lpstr>
      <vt:lpstr>Things to keep in mind about the Workspace Dashboard…</vt:lpstr>
      <vt:lpstr>Understanding Fonts and DPI Awareness</vt:lpstr>
      <vt:lpstr>Understanding Fonts and DPI Awareness</vt:lpstr>
      <vt:lpstr>Fonts in Visual DataFlex Today</vt:lpstr>
      <vt:lpstr>The Solution!</vt:lpstr>
      <vt:lpstr>Visual DataFlex 17.0 Specifics</vt:lpstr>
      <vt:lpstr>Add a FontPointHeight Property</vt:lpstr>
      <vt:lpstr>Use the Windows System Font</vt:lpstr>
      <vt:lpstr>Studio Changes</vt:lpstr>
      <vt:lpstr>Properly Document How to Use Fonts</vt:lpstr>
      <vt:lpstr>Background: High-DPI Issues</vt:lpstr>
      <vt:lpstr>The font stuff looks really cool, but what in the world should I do about all this?</vt:lpstr>
      <vt:lpstr>Migration - Font Specifics</vt:lpstr>
      <vt:lpstr>Migration - Other Considerations</vt:lpstr>
      <vt:lpstr>Previous 17.0 Sessions</vt:lpstr>
    </vt:vector>
  </TitlesOfParts>
  <Company>Data Access Worldwide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DataFlex 17.0</dc:title>
  <dc:creator>Stephen W. Meeley</dc:creator>
  <dc:description>Slides for DISD 2012</dc:description>
  <cp:lastModifiedBy>Stephen</cp:lastModifiedBy>
  <cp:revision>182</cp:revision>
  <dcterms:created xsi:type="dcterms:W3CDTF">2010-09-09T14:44:38Z</dcterms:created>
  <dcterms:modified xsi:type="dcterms:W3CDTF">2012-03-02T14:20:06Z</dcterms:modified>
</cp:coreProperties>
</file>